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7"/>
  </p:notesMasterIdLst>
  <p:sldIdLst>
    <p:sldId id="256" r:id="rId2"/>
    <p:sldId id="267" r:id="rId3"/>
    <p:sldId id="268" r:id="rId4"/>
    <p:sldId id="270" r:id="rId5"/>
    <p:sldId id="271" r:id="rId6"/>
    <p:sldId id="275" r:id="rId7"/>
    <p:sldId id="280" r:id="rId8"/>
    <p:sldId id="279" r:id="rId9"/>
    <p:sldId id="278" r:id="rId10"/>
    <p:sldId id="277" r:id="rId11"/>
    <p:sldId id="276" r:id="rId12"/>
    <p:sldId id="258" r:id="rId13"/>
    <p:sldId id="259" r:id="rId14"/>
    <p:sldId id="282" r:id="rId15"/>
    <p:sldId id="283" r:id="rId16"/>
    <p:sldId id="321" r:id="rId17"/>
    <p:sldId id="303" r:id="rId18"/>
    <p:sldId id="284" r:id="rId19"/>
    <p:sldId id="322" r:id="rId20"/>
    <p:sldId id="304" r:id="rId21"/>
    <p:sldId id="281" r:id="rId22"/>
    <p:sldId id="306" r:id="rId23"/>
    <p:sldId id="305" r:id="rId24"/>
    <p:sldId id="260" r:id="rId25"/>
    <p:sldId id="286" r:id="rId26"/>
    <p:sldId id="307" r:id="rId27"/>
    <p:sldId id="311" r:id="rId28"/>
    <p:sldId id="310" r:id="rId29"/>
    <p:sldId id="288" r:id="rId30"/>
    <p:sldId id="289" r:id="rId31"/>
    <p:sldId id="293" r:id="rId32"/>
    <p:sldId id="292" r:id="rId33"/>
    <p:sldId id="290" r:id="rId34"/>
    <p:sldId id="295" r:id="rId35"/>
    <p:sldId id="294" r:id="rId36"/>
    <p:sldId id="309" r:id="rId37"/>
    <p:sldId id="296" r:id="rId38"/>
    <p:sldId id="297" r:id="rId39"/>
    <p:sldId id="315" r:id="rId40"/>
    <p:sldId id="314" r:id="rId41"/>
    <p:sldId id="313" r:id="rId42"/>
    <p:sldId id="312" r:id="rId43"/>
    <p:sldId id="325" r:id="rId44"/>
    <p:sldId id="261" r:id="rId45"/>
    <p:sldId id="298" r:id="rId46"/>
    <p:sldId id="317" r:id="rId47"/>
    <p:sldId id="316" r:id="rId48"/>
    <p:sldId id="300" r:id="rId49"/>
    <p:sldId id="320" r:id="rId50"/>
    <p:sldId id="319" r:id="rId51"/>
    <p:sldId id="318" r:id="rId52"/>
    <p:sldId id="301" r:id="rId53"/>
    <p:sldId id="263" r:id="rId54"/>
    <p:sldId id="299" r:id="rId55"/>
    <p:sldId id="287"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
      <p:font typeface="Candara Bold Italic" panose="020E0702030303090204" pitchFamily="34" charset="0"/>
      <p:boldItalic r:id="rId63"/>
    </p:embeddedFont>
    <p:embeddedFont>
      <p:font typeface="Old Standard TT" panose="020B0604020202020204" charset="0"/>
      <p:regular r:id="rId64"/>
      <p:bold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B5FA"/>
    <a:srgbClr val="61CBFB"/>
    <a:srgbClr val="C8C6E8"/>
    <a:srgbClr val="CCFFCC"/>
    <a:srgbClr val="D6FEF9"/>
    <a:srgbClr val="9273E9"/>
    <a:srgbClr val="B099EF"/>
    <a:srgbClr val="C20A36"/>
    <a:srgbClr val="F7F6FA"/>
    <a:srgbClr val="F9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add5da3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add5da3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29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005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505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84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4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112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2500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f9035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6f9035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713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548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25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844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684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23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4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AUTOLAYOUT">
    <p:spTree>
      <p:nvGrpSpPr>
        <p:cNvPr id="1" name="Shape 55"/>
        <p:cNvGrpSpPr/>
        <p:nvPr/>
      </p:nvGrpSpPr>
      <p:grpSpPr>
        <a:xfrm>
          <a:off x="0" y="0"/>
          <a:ext cx="0" cy="0"/>
          <a:chOff x="0" y="0"/>
          <a:chExt cx="0" cy="0"/>
        </a:xfrm>
      </p:grpSpPr>
      <p:sp>
        <p:nvSpPr>
          <p:cNvPr id="56" name="Google Shape;56;p13"/>
          <p:cNvSpPr/>
          <p:nvPr/>
        </p:nvSpPr>
        <p:spPr>
          <a:xfrm>
            <a:off x="0" y="0"/>
            <a:ext cx="9144000" cy="5143500"/>
          </a:xfrm>
          <a:prstGeom prst="rect">
            <a:avLst/>
          </a:prstGeom>
          <a:gradFill>
            <a:gsLst>
              <a:gs pos="0">
                <a:srgbClr val="696969"/>
              </a:gs>
              <a:gs pos="100000">
                <a:srgbClr val="1D1D1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0" y="1681050"/>
            <a:ext cx="9144000" cy="178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ctrTitle"/>
          </p:nvPr>
        </p:nvSpPr>
        <p:spPr>
          <a:xfrm>
            <a:off x="311700" y="1957350"/>
            <a:ext cx="8520600" cy="12288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59" name="Google Shape;59;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body" idx="1"/>
          </p:nvPr>
        </p:nvSpPr>
        <p:spPr>
          <a:xfrm>
            <a:off x="810900" y="772300"/>
            <a:ext cx="7537500" cy="4062300"/>
          </a:xfrm>
          <a:prstGeom prst="rect">
            <a:avLst/>
          </a:prstGeom>
          <a:noFill/>
        </p:spPr>
        <p:txBody>
          <a:bodyPr spcFirstLastPara="1" wrap="square" lIns="91425" tIns="91425" rIns="91425" bIns="91425" anchor="b" anchorCtr="0">
            <a:noAutofit/>
          </a:bodyPr>
          <a:lstStyle>
            <a:lvl1pPr marL="457200" lvl="0" indent="-381000" algn="l">
              <a:lnSpc>
                <a:spcPct val="115000"/>
              </a:lnSpc>
              <a:spcBef>
                <a:spcPts val="0"/>
              </a:spcBef>
              <a:spcAft>
                <a:spcPts val="0"/>
              </a:spcAft>
              <a:buClr>
                <a:srgbClr val="FFFFFF"/>
              </a:buClr>
              <a:buSzPts val="2400"/>
              <a:buChar char="●"/>
              <a:defRPr sz="2400">
                <a:solidFill>
                  <a:srgbClr val="FFFFFF"/>
                </a:solidFill>
              </a:defRPr>
            </a:lvl1pPr>
            <a:lvl2pPr marL="914400" lvl="1" indent="-355600" algn="l">
              <a:lnSpc>
                <a:spcPct val="115000"/>
              </a:lnSpc>
              <a:spcBef>
                <a:spcPts val="1600"/>
              </a:spcBef>
              <a:spcAft>
                <a:spcPts val="0"/>
              </a:spcAft>
              <a:buClr>
                <a:srgbClr val="FFFFFF"/>
              </a:buClr>
              <a:buSzPts val="2000"/>
              <a:buChar char="○"/>
              <a:defRPr sz="2000">
                <a:solidFill>
                  <a:srgbClr val="FFFFFF"/>
                </a:solidFill>
              </a:defRPr>
            </a:lvl2pPr>
            <a:lvl3pPr marL="1371600" lvl="2" indent="-355600" algn="l">
              <a:lnSpc>
                <a:spcPct val="115000"/>
              </a:lnSpc>
              <a:spcBef>
                <a:spcPts val="1600"/>
              </a:spcBef>
              <a:spcAft>
                <a:spcPts val="0"/>
              </a:spcAft>
              <a:buClr>
                <a:srgbClr val="FFFFFF"/>
              </a:buClr>
              <a:buSzPts val="2000"/>
              <a:buChar char="■"/>
              <a:defRPr sz="2000">
                <a:solidFill>
                  <a:srgbClr val="FFFFFF"/>
                </a:solidFill>
              </a:defRPr>
            </a:lvl3pPr>
            <a:lvl4pPr marL="1828800" lvl="3" indent="-355600" algn="l">
              <a:lnSpc>
                <a:spcPct val="115000"/>
              </a:lnSpc>
              <a:spcBef>
                <a:spcPts val="1600"/>
              </a:spcBef>
              <a:spcAft>
                <a:spcPts val="0"/>
              </a:spcAft>
              <a:buClr>
                <a:srgbClr val="FFFFFF"/>
              </a:buClr>
              <a:buSzPts val="2000"/>
              <a:buChar char="●"/>
              <a:defRPr sz="2000">
                <a:solidFill>
                  <a:srgbClr val="FFFFFF"/>
                </a:solidFill>
              </a:defRPr>
            </a:lvl4pPr>
            <a:lvl5pPr marL="2286000" lvl="4" indent="-355600" algn="l">
              <a:lnSpc>
                <a:spcPct val="115000"/>
              </a:lnSpc>
              <a:spcBef>
                <a:spcPts val="1600"/>
              </a:spcBef>
              <a:spcAft>
                <a:spcPts val="0"/>
              </a:spcAft>
              <a:buClr>
                <a:srgbClr val="FFFFFF"/>
              </a:buClr>
              <a:buSzPts val="2000"/>
              <a:buChar char="○"/>
              <a:defRPr sz="2000">
                <a:solidFill>
                  <a:srgbClr val="FFFFFF"/>
                </a:solidFill>
              </a:defRPr>
            </a:lvl5pPr>
            <a:lvl6pPr marL="2743200" lvl="5" indent="-355600" algn="l">
              <a:lnSpc>
                <a:spcPct val="115000"/>
              </a:lnSpc>
              <a:spcBef>
                <a:spcPts val="1600"/>
              </a:spcBef>
              <a:spcAft>
                <a:spcPts val="0"/>
              </a:spcAft>
              <a:buClr>
                <a:srgbClr val="FFFFFF"/>
              </a:buClr>
              <a:buSzPts val="2000"/>
              <a:buChar char="■"/>
              <a:defRPr sz="2000">
                <a:solidFill>
                  <a:srgbClr val="FFFFFF"/>
                </a:solidFill>
              </a:defRPr>
            </a:lvl6pPr>
            <a:lvl7pPr marL="3200400" lvl="6" indent="-355600" algn="l">
              <a:lnSpc>
                <a:spcPct val="115000"/>
              </a:lnSpc>
              <a:spcBef>
                <a:spcPts val="1600"/>
              </a:spcBef>
              <a:spcAft>
                <a:spcPts val="0"/>
              </a:spcAft>
              <a:buClr>
                <a:srgbClr val="FFFFFF"/>
              </a:buClr>
              <a:buSzPts val="2000"/>
              <a:buChar char="●"/>
              <a:defRPr sz="2000">
                <a:solidFill>
                  <a:srgbClr val="FFFFFF"/>
                </a:solidFill>
              </a:defRPr>
            </a:lvl7pPr>
            <a:lvl8pPr marL="3657600" lvl="7" indent="-355600" algn="l">
              <a:lnSpc>
                <a:spcPct val="115000"/>
              </a:lnSpc>
              <a:spcBef>
                <a:spcPts val="1600"/>
              </a:spcBef>
              <a:spcAft>
                <a:spcPts val="0"/>
              </a:spcAft>
              <a:buClr>
                <a:srgbClr val="FFFFFF"/>
              </a:buClr>
              <a:buSzPts val="2000"/>
              <a:buChar char="○"/>
              <a:defRPr sz="2000">
                <a:solidFill>
                  <a:srgbClr val="FFFFFF"/>
                </a:solidFill>
              </a:defRPr>
            </a:lvl8pPr>
            <a:lvl9pPr marL="4114800" lvl="8" indent="-355600" algn="l">
              <a:lnSpc>
                <a:spcPct val="115000"/>
              </a:lnSpc>
              <a:spcBef>
                <a:spcPts val="1600"/>
              </a:spcBef>
              <a:spcAft>
                <a:spcPts val="1600"/>
              </a:spcAft>
              <a:buClr>
                <a:srgbClr val="FFFFFF"/>
              </a:buClr>
              <a:buSzPts val="2000"/>
              <a:buChar char="■"/>
              <a:defRPr sz="2000">
                <a:solidFill>
                  <a:srgbClr val="FFFFFF"/>
                </a:solidFill>
              </a:defRPr>
            </a:lvl9pPr>
          </a:lstStyle>
          <a:p>
            <a:endParaRPr/>
          </a:p>
        </p:txBody>
      </p:sp>
      <p:sp>
        <p:nvSpPr>
          <p:cNvPr id="63" name="Google Shape;63;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hyperlink" Target="mailto:arunavaangshuman@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20.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20.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0.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rotWithShape="1">
          <a:blip r:embed="rId3">
            <a:alphaModFix amt="80000"/>
          </a:blip>
          <a:srcRect t="4930" b="4930"/>
          <a:stretch/>
        </p:blipFill>
        <p:spPr>
          <a:xfrm>
            <a:off x="0" y="0"/>
            <a:ext cx="9197573" cy="5143500"/>
          </a:xfrm>
          <a:prstGeom prst="rect">
            <a:avLst/>
          </a:prstGeom>
          <a:noFill/>
          <a:ln>
            <a:noFill/>
          </a:ln>
        </p:spPr>
      </p:pic>
      <p:sp>
        <p:nvSpPr>
          <p:cNvPr id="69" name="Google Shape;69;p15"/>
          <p:cNvSpPr txBox="1">
            <a:spLocks noGrp="1"/>
          </p:cNvSpPr>
          <p:nvPr>
            <p:ph type="body" idx="1"/>
          </p:nvPr>
        </p:nvSpPr>
        <p:spPr>
          <a:xfrm>
            <a:off x="167975" y="322275"/>
            <a:ext cx="7537500" cy="16089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b="1"/>
              <a:t>Strategies for Positive Partial Transpose (PPT) States in Quantum Metrologies with Noise</a:t>
            </a:r>
            <a:endParaRPr b="1"/>
          </a:p>
          <a:p>
            <a:pPr marL="0" lvl="0" indent="0" algn="l" rtl="0">
              <a:spcBef>
                <a:spcPts val="1600"/>
              </a:spcBef>
              <a:spcAft>
                <a:spcPts val="1600"/>
              </a:spcAft>
              <a:buNone/>
            </a:pPr>
            <a:endParaRPr b="1"/>
          </a:p>
        </p:txBody>
      </p:sp>
      <p:sp>
        <p:nvSpPr>
          <p:cNvPr id="70" name="Google Shape;70;p15"/>
          <p:cNvSpPr/>
          <p:nvPr/>
        </p:nvSpPr>
        <p:spPr>
          <a:xfrm>
            <a:off x="3076476" y="3932304"/>
            <a:ext cx="4425600" cy="97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                 By Arunava Majumder</a:t>
            </a:r>
            <a:endParaRPr dirty="0">
              <a:solidFill>
                <a:schemeClr val="lt1"/>
              </a:solidFill>
            </a:endParaRPr>
          </a:p>
          <a:p>
            <a:pPr marL="0" lvl="0" indent="0" algn="l" rtl="0">
              <a:spcBef>
                <a:spcPts val="0"/>
              </a:spcBef>
              <a:spcAft>
                <a:spcPts val="0"/>
              </a:spcAft>
              <a:buNone/>
            </a:pPr>
            <a:r>
              <a:rPr lang="en" dirty="0">
                <a:solidFill>
                  <a:schemeClr val="lt1"/>
                </a:solidFill>
              </a:rPr>
              <a:t>                 </a:t>
            </a:r>
            <a:r>
              <a:rPr lang="en" u="sng" dirty="0">
                <a:solidFill>
                  <a:schemeClr val="lt2"/>
                </a:solidFill>
                <a:hlinkClick r:id="rId4">
                  <a:extLst>
                    <a:ext uri="{A12FA001-AC4F-418D-AE19-62706E023703}">
                      <ahyp:hlinkClr xmlns:ahyp="http://schemas.microsoft.com/office/drawing/2018/hyperlinkcolor" val="tx"/>
                    </a:ext>
                  </a:extLst>
                </a:hlinkClick>
              </a:rPr>
              <a:t>arunavaangshuman@gmail.com</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                 </a:t>
            </a:r>
            <a:r>
              <a:rPr lang="en" i="1" u="sng" dirty="0">
                <a:solidFill>
                  <a:schemeClr val="lt2"/>
                </a:solidFill>
              </a:rPr>
              <a:t>https://www.mdpi.com/1099-4300/23/6/685</a:t>
            </a:r>
            <a:endParaRPr i="1" u="sng" dirty="0">
              <a:solidFill>
                <a:schemeClr val="lt2"/>
              </a:solidFill>
            </a:endParaRPr>
          </a:p>
        </p:txBody>
      </p:sp>
      <p:pic>
        <p:nvPicPr>
          <p:cNvPr id="5" name="Picture 4">
            <a:extLst>
              <a:ext uri="{FF2B5EF4-FFF2-40B4-BE49-F238E27FC236}">
                <a16:creationId xmlns:a16="http://schemas.microsoft.com/office/drawing/2014/main" id="{FB8ACED9-0579-4E28-A5A0-8C0C944C9CBF}"/>
              </a:ext>
            </a:extLst>
          </p:cNvPr>
          <p:cNvPicPr>
            <a:picLocks noChangeAspect="1"/>
          </p:cNvPicPr>
          <p:nvPr/>
        </p:nvPicPr>
        <p:blipFill>
          <a:blip r:embed="rId5"/>
          <a:stretch>
            <a:fillRect/>
          </a:stretch>
        </p:blipFill>
        <p:spPr>
          <a:xfrm>
            <a:off x="7705476" y="3707152"/>
            <a:ext cx="1492098" cy="14363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(&gt;2×3 dim. states)</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cxnSp>
        <p:nvCxnSpPr>
          <p:cNvPr id="14" name="Straight Arrow Connector 13">
            <a:extLst>
              <a:ext uri="{FF2B5EF4-FFF2-40B4-BE49-F238E27FC236}">
                <a16:creationId xmlns:a16="http://schemas.microsoft.com/office/drawing/2014/main" id="{66639FE1-34B3-4CC8-89F2-3FC116D06CC0}"/>
              </a:ext>
            </a:extLst>
          </p:cNvPr>
          <p:cNvCxnSpPr>
            <a:cxnSpLocks/>
          </p:cNvCxnSpPr>
          <p:nvPr/>
        </p:nvCxnSpPr>
        <p:spPr>
          <a:xfrm flipH="1">
            <a:off x="7017237" y="2350572"/>
            <a:ext cx="4975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7738893C-4411-4788-A49F-B6555DA86BF5}"/>
              </a:ext>
            </a:extLst>
          </p:cNvPr>
          <p:cNvSpPr/>
          <p:nvPr/>
        </p:nvSpPr>
        <p:spPr>
          <a:xfrm>
            <a:off x="7021186" y="4262861"/>
            <a:ext cx="1388043" cy="492849"/>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18" name="Rectangle 17">
            <a:extLst>
              <a:ext uri="{FF2B5EF4-FFF2-40B4-BE49-F238E27FC236}">
                <a16:creationId xmlns:a16="http://schemas.microsoft.com/office/drawing/2014/main" id="{A211F22E-2F3D-45FC-A16B-A3A06B440B6B}"/>
              </a:ext>
            </a:extLst>
          </p:cNvPr>
          <p:cNvSpPr/>
          <p:nvPr/>
        </p:nvSpPr>
        <p:spPr>
          <a:xfrm>
            <a:off x="2278732" y="4263280"/>
            <a:ext cx="1321984" cy="538605"/>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SEPARABLE </a:t>
            </a:r>
          </a:p>
          <a:p>
            <a:pPr algn="ctr"/>
            <a:r>
              <a:rPr lang="en-US" sz="1500" dirty="0">
                <a:solidFill>
                  <a:schemeClr val="tx1"/>
                </a:solidFill>
              </a:rPr>
              <a:t>STATE</a:t>
            </a:r>
          </a:p>
        </p:txBody>
      </p:sp>
      <p:sp>
        <p:nvSpPr>
          <p:cNvPr id="19" name="Rectangle 18">
            <a:extLst>
              <a:ext uri="{FF2B5EF4-FFF2-40B4-BE49-F238E27FC236}">
                <a16:creationId xmlns:a16="http://schemas.microsoft.com/office/drawing/2014/main" id="{B3CAD1E1-C30A-41DB-81BB-930A474824EF}"/>
              </a:ext>
            </a:extLst>
          </p:cNvPr>
          <p:cNvSpPr/>
          <p:nvPr/>
        </p:nvSpPr>
        <p:spPr>
          <a:xfrm>
            <a:off x="714900" y="4261607"/>
            <a:ext cx="1388043" cy="543701"/>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cxnSp>
        <p:nvCxnSpPr>
          <p:cNvPr id="23" name="Straight Arrow Connector 22">
            <a:extLst>
              <a:ext uri="{FF2B5EF4-FFF2-40B4-BE49-F238E27FC236}">
                <a16:creationId xmlns:a16="http://schemas.microsoft.com/office/drawing/2014/main" id="{96D63CE3-5C31-45CE-8959-7805DFB54A4A}"/>
              </a:ext>
            </a:extLst>
          </p:cNvPr>
          <p:cNvCxnSpPr>
            <a:cxnSpLocks/>
          </p:cNvCxnSpPr>
          <p:nvPr/>
        </p:nvCxnSpPr>
        <p:spPr>
          <a:xfrm flipV="1">
            <a:off x="1243128" y="3678004"/>
            <a:ext cx="1" cy="483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5ED0528-F81D-47E5-AA98-5FC19DC6B73D}"/>
              </a:ext>
            </a:extLst>
          </p:cNvPr>
          <p:cNvCxnSpPr>
            <a:cxnSpLocks/>
          </p:cNvCxnSpPr>
          <p:nvPr/>
        </p:nvCxnSpPr>
        <p:spPr>
          <a:xfrm flipH="1" flipV="1">
            <a:off x="6545905" y="4042395"/>
            <a:ext cx="378825" cy="466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Arrow: Down 26">
            <a:extLst>
              <a:ext uri="{FF2B5EF4-FFF2-40B4-BE49-F238E27FC236}">
                <a16:creationId xmlns:a16="http://schemas.microsoft.com/office/drawing/2014/main" id="{E608B607-940C-42FB-84CC-17DC559E480D}"/>
              </a:ext>
            </a:extLst>
          </p:cNvPr>
          <p:cNvSpPr/>
          <p:nvPr/>
        </p:nvSpPr>
        <p:spPr>
          <a:xfrm>
            <a:off x="7715207" y="3655516"/>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5D86929-C8B3-4AA4-AF96-446BFF4AAA5F}"/>
              </a:ext>
            </a:extLst>
          </p:cNvPr>
          <p:cNvSpPr/>
          <p:nvPr/>
        </p:nvSpPr>
        <p:spPr>
          <a:xfrm>
            <a:off x="2866207" y="3660168"/>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C937ECFD-1657-492D-AC0C-EFBFA8E8249E}"/>
              </a:ext>
            </a:extLst>
          </p:cNvPr>
          <p:cNvSpPr/>
          <p:nvPr/>
        </p:nvSpPr>
        <p:spPr>
          <a:xfrm rot="2863318">
            <a:off x="2038161" y="3421452"/>
            <a:ext cx="111214" cy="8256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1EA1AB7-E65B-4B66-8566-9964D968FC2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0" name="Straight Connector 29">
            <a:extLst>
              <a:ext uri="{FF2B5EF4-FFF2-40B4-BE49-F238E27FC236}">
                <a16:creationId xmlns:a16="http://schemas.microsoft.com/office/drawing/2014/main" id="{E20FC39C-A6E3-41EC-BB1A-9F0CAC340D62}"/>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3EB2ED7-F1C3-4C22-A5D4-359E9176C1F2}"/>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359D952C-F32D-4502-9FCF-05444928DB40}"/>
              </a:ext>
            </a:extLst>
          </p:cNvPr>
          <p:cNvSpPr/>
          <p:nvPr/>
        </p:nvSpPr>
        <p:spPr>
          <a:xfrm>
            <a:off x="7589302" y="2181227"/>
            <a:ext cx="949634" cy="318976"/>
          </a:xfrm>
          <a:prstGeom prst="ellipse">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NOISE</a:t>
            </a:r>
          </a:p>
        </p:txBody>
      </p:sp>
      <p:sp>
        <p:nvSpPr>
          <p:cNvPr id="33" name="Rectangle: Rounded Corners 32">
            <a:extLst>
              <a:ext uri="{FF2B5EF4-FFF2-40B4-BE49-F238E27FC236}">
                <a16:creationId xmlns:a16="http://schemas.microsoft.com/office/drawing/2014/main" id="{7B0C81EE-E162-4C88-ADD0-A00B9009D09C}"/>
              </a:ext>
            </a:extLst>
          </p:cNvPr>
          <p:cNvSpPr/>
          <p:nvPr/>
        </p:nvSpPr>
        <p:spPr>
          <a:xfrm>
            <a:off x="649403" y="3127143"/>
            <a:ext cx="1241600" cy="486600"/>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Not classical in nature</a:t>
            </a:r>
          </a:p>
        </p:txBody>
      </p:sp>
      <p:sp>
        <p:nvSpPr>
          <p:cNvPr id="34" name="Rectangle 33">
            <a:extLst>
              <a:ext uri="{FF2B5EF4-FFF2-40B4-BE49-F238E27FC236}">
                <a16:creationId xmlns:a16="http://schemas.microsoft.com/office/drawing/2014/main" id="{27FD433C-693A-4E49-B45C-FB37EC0A4C3C}"/>
              </a:ext>
            </a:extLst>
          </p:cNvPr>
          <p:cNvSpPr/>
          <p:nvPr/>
        </p:nvSpPr>
        <p:spPr>
          <a:xfrm>
            <a:off x="2284212" y="3855859"/>
            <a:ext cx="437481" cy="231884"/>
          </a:xfrm>
          <a:prstGeom prst="rect">
            <a:avLst/>
          </a:prstGeom>
          <a:solidFill>
            <a:srgbClr val="00FF99"/>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OR</a:t>
            </a:r>
          </a:p>
        </p:txBody>
      </p:sp>
      <p:sp>
        <p:nvSpPr>
          <p:cNvPr id="35" name="Rectangle: Rounded Corners 34">
            <a:extLst>
              <a:ext uri="{FF2B5EF4-FFF2-40B4-BE49-F238E27FC236}">
                <a16:creationId xmlns:a16="http://schemas.microsoft.com/office/drawing/2014/main" id="{6BD4C278-F52B-4FED-8C47-1BB43D7EAF16}"/>
              </a:ext>
            </a:extLst>
          </p:cNvPr>
          <p:cNvSpPr/>
          <p:nvPr/>
        </p:nvSpPr>
        <p:spPr>
          <a:xfrm>
            <a:off x="5387162" y="3641071"/>
            <a:ext cx="1348155" cy="351805"/>
          </a:xfrm>
          <a:prstGeom prst="roundRect">
            <a:avLst/>
          </a:prstGeom>
          <a:solidFill>
            <a:srgbClr val="61E9F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DISTILLABLE</a:t>
            </a:r>
          </a:p>
        </p:txBody>
      </p:sp>
      <p:sp>
        <p:nvSpPr>
          <p:cNvPr id="36" name="Rectangle 35">
            <a:extLst>
              <a:ext uri="{FF2B5EF4-FFF2-40B4-BE49-F238E27FC236}">
                <a16:creationId xmlns:a16="http://schemas.microsoft.com/office/drawing/2014/main" id="{0975BFFA-82C1-4171-818B-097AB06261E7}"/>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251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solidFill>
              <a:schemeClr val="accent1">
                <a:lumMod val="1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(&gt;2×3 dim. states)</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sp>
        <p:nvSpPr>
          <p:cNvPr id="13" name="Oval 12">
            <a:extLst>
              <a:ext uri="{FF2B5EF4-FFF2-40B4-BE49-F238E27FC236}">
                <a16:creationId xmlns:a16="http://schemas.microsoft.com/office/drawing/2014/main" id="{BB966DD0-83E6-46E1-A65A-941E8088F3E3}"/>
              </a:ext>
            </a:extLst>
          </p:cNvPr>
          <p:cNvSpPr/>
          <p:nvPr/>
        </p:nvSpPr>
        <p:spPr>
          <a:xfrm>
            <a:off x="7589302" y="2181227"/>
            <a:ext cx="949634" cy="318976"/>
          </a:xfrm>
          <a:prstGeom prst="ellipse">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NOISE</a:t>
            </a:r>
          </a:p>
        </p:txBody>
      </p:sp>
      <p:cxnSp>
        <p:nvCxnSpPr>
          <p:cNvPr id="14" name="Straight Arrow Connector 13">
            <a:extLst>
              <a:ext uri="{FF2B5EF4-FFF2-40B4-BE49-F238E27FC236}">
                <a16:creationId xmlns:a16="http://schemas.microsoft.com/office/drawing/2014/main" id="{66639FE1-34B3-4CC8-89F2-3FC116D06CC0}"/>
              </a:ext>
            </a:extLst>
          </p:cNvPr>
          <p:cNvCxnSpPr>
            <a:cxnSpLocks/>
          </p:cNvCxnSpPr>
          <p:nvPr/>
        </p:nvCxnSpPr>
        <p:spPr>
          <a:xfrm flipH="1">
            <a:off x="7017237" y="2350572"/>
            <a:ext cx="4975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7738893C-4411-4788-A49F-B6555DA86BF5}"/>
              </a:ext>
            </a:extLst>
          </p:cNvPr>
          <p:cNvSpPr/>
          <p:nvPr/>
        </p:nvSpPr>
        <p:spPr>
          <a:xfrm>
            <a:off x="7021186" y="4262861"/>
            <a:ext cx="1388043" cy="492849"/>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17" name="Rectangle: Rounded Corners 16">
            <a:extLst>
              <a:ext uri="{FF2B5EF4-FFF2-40B4-BE49-F238E27FC236}">
                <a16:creationId xmlns:a16="http://schemas.microsoft.com/office/drawing/2014/main" id="{EDCA7553-D12E-4A2D-9E82-B76955764E0A}"/>
              </a:ext>
            </a:extLst>
          </p:cNvPr>
          <p:cNvSpPr/>
          <p:nvPr/>
        </p:nvSpPr>
        <p:spPr>
          <a:xfrm>
            <a:off x="5387162" y="3641071"/>
            <a:ext cx="1348155" cy="351805"/>
          </a:xfrm>
          <a:prstGeom prst="roundRect">
            <a:avLst/>
          </a:prstGeom>
          <a:solidFill>
            <a:srgbClr val="61E9F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DISTILLABLE</a:t>
            </a:r>
          </a:p>
        </p:txBody>
      </p:sp>
      <p:sp>
        <p:nvSpPr>
          <p:cNvPr id="18" name="Rectangle 17">
            <a:extLst>
              <a:ext uri="{FF2B5EF4-FFF2-40B4-BE49-F238E27FC236}">
                <a16:creationId xmlns:a16="http://schemas.microsoft.com/office/drawing/2014/main" id="{A211F22E-2F3D-45FC-A16B-A3A06B440B6B}"/>
              </a:ext>
            </a:extLst>
          </p:cNvPr>
          <p:cNvSpPr/>
          <p:nvPr/>
        </p:nvSpPr>
        <p:spPr>
          <a:xfrm>
            <a:off x="2278732" y="4263280"/>
            <a:ext cx="1321984" cy="538605"/>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SEPARABLE </a:t>
            </a:r>
          </a:p>
          <a:p>
            <a:pPr algn="ctr"/>
            <a:r>
              <a:rPr lang="en-US" sz="1500" dirty="0">
                <a:solidFill>
                  <a:schemeClr val="tx1"/>
                </a:solidFill>
              </a:rPr>
              <a:t>STATE</a:t>
            </a:r>
          </a:p>
        </p:txBody>
      </p:sp>
      <p:sp>
        <p:nvSpPr>
          <p:cNvPr id="19" name="Rectangle 18">
            <a:extLst>
              <a:ext uri="{FF2B5EF4-FFF2-40B4-BE49-F238E27FC236}">
                <a16:creationId xmlns:a16="http://schemas.microsoft.com/office/drawing/2014/main" id="{B3CAD1E1-C30A-41DB-81BB-930A474824EF}"/>
              </a:ext>
            </a:extLst>
          </p:cNvPr>
          <p:cNvSpPr/>
          <p:nvPr/>
        </p:nvSpPr>
        <p:spPr>
          <a:xfrm>
            <a:off x="714900" y="4261607"/>
            <a:ext cx="1388043" cy="543701"/>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22" name="Rectangle 21">
            <a:extLst>
              <a:ext uri="{FF2B5EF4-FFF2-40B4-BE49-F238E27FC236}">
                <a16:creationId xmlns:a16="http://schemas.microsoft.com/office/drawing/2014/main" id="{929B5502-DEC2-4C6F-80EF-AB67B1F11A60}"/>
              </a:ext>
            </a:extLst>
          </p:cNvPr>
          <p:cNvSpPr/>
          <p:nvPr/>
        </p:nvSpPr>
        <p:spPr>
          <a:xfrm>
            <a:off x="2284212" y="3855859"/>
            <a:ext cx="437481" cy="231884"/>
          </a:xfrm>
          <a:prstGeom prst="rect">
            <a:avLst/>
          </a:prstGeom>
          <a:solidFill>
            <a:srgbClr val="00FF99"/>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OR</a:t>
            </a:r>
          </a:p>
        </p:txBody>
      </p:sp>
      <p:cxnSp>
        <p:nvCxnSpPr>
          <p:cNvPr id="23" name="Straight Arrow Connector 22">
            <a:extLst>
              <a:ext uri="{FF2B5EF4-FFF2-40B4-BE49-F238E27FC236}">
                <a16:creationId xmlns:a16="http://schemas.microsoft.com/office/drawing/2014/main" id="{96D63CE3-5C31-45CE-8959-7805DFB54A4A}"/>
              </a:ext>
            </a:extLst>
          </p:cNvPr>
          <p:cNvCxnSpPr>
            <a:cxnSpLocks/>
          </p:cNvCxnSpPr>
          <p:nvPr/>
        </p:nvCxnSpPr>
        <p:spPr>
          <a:xfrm flipV="1">
            <a:off x="1243128" y="3678004"/>
            <a:ext cx="1" cy="483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4C4AE73F-AC0B-4FA6-BCBF-30945C14C80D}"/>
              </a:ext>
            </a:extLst>
          </p:cNvPr>
          <p:cNvSpPr/>
          <p:nvPr/>
        </p:nvSpPr>
        <p:spPr>
          <a:xfrm>
            <a:off x="649403" y="3127143"/>
            <a:ext cx="1241600" cy="486600"/>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Not classical in nature</a:t>
            </a:r>
          </a:p>
        </p:txBody>
      </p:sp>
      <p:sp>
        <p:nvSpPr>
          <p:cNvPr id="25" name="Arrow: Down 24">
            <a:extLst>
              <a:ext uri="{FF2B5EF4-FFF2-40B4-BE49-F238E27FC236}">
                <a16:creationId xmlns:a16="http://schemas.microsoft.com/office/drawing/2014/main" id="{0E458F31-5F31-4685-BF22-E8BA59D12C36}"/>
              </a:ext>
            </a:extLst>
          </p:cNvPr>
          <p:cNvSpPr/>
          <p:nvPr/>
        </p:nvSpPr>
        <p:spPr>
          <a:xfrm rot="10800000">
            <a:off x="714899" y="1013637"/>
            <a:ext cx="122979" cy="1925348"/>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65ED0528-F81D-47E5-AA98-5FC19DC6B73D}"/>
              </a:ext>
            </a:extLst>
          </p:cNvPr>
          <p:cNvCxnSpPr>
            <a:cxnSpLocks/>
          </p:cNvCxnSpPr>
          <p:nvPr/>
        </p:nvCxnSpPr>
        <p:spPr>
          <a:xfrm flipH="1" flipV="1">
            <a:off x="6545905" y="4042395"/>
            <a:ext cx="378825" cy="466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Arrow: Down 26">
            <a:extLst>
              <a:ext uri="{FF2B5EF4-FFF2-40B4-BE49-F238E27FC236}">
                <a16:creationId xmlns:a16="http://schemas.microsoft.com/office/drawing/2014/main" id="{E608B607-940C-42FB-84CC-17DC559E480D}"/>
              </a:ext>
            </a:extLst>
          </p:cNvPr>
          <p:cNvSpPr/>
          <p:nvPr/>
        </p:nvSpPr>
        <p:spPr>
          <a:xfrm>
            <a:off x="7715207" y="3655516"/>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5D86929-C8B3-4AA4-AF96-446BFF4AAA5F}"/>
              </a:ext>
            </a:extLst>
          </p:cNvPr>
          <p:cNvSpPr/>
          <p:nvPr/>
        </p:nvSpPr>
        <p:spPr>
          <a:xfrm>
            <a:off x="2866207" y="3660168"/>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C937ECFD-1657-492D-AC0C-EFBFA8E8249E}"/>
              </a:ext>
            </a:extLst>
          </p:cNvPr>
          <p:cNvSpPr/>
          <p:nvPr/>
        </p:nvSpPr>
        <p:spPr>
          <a:xfrm rot="2863318">
            <a:off x="2038161" y="3421452"/>
            <a:ext cx="111214" cy="8256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5A931BE-BCB0-4AF8-BD75-7E128439A97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1" name="Straight Connector 30">
            <a:extLst>
              <a:ext uri="{FF2B5EF4-FFF2-40B4-BE49-F238E27FC236}">
                <a16:creationId xmlns:a16="http://schemas.microsoft.com/office/drawing/2014/main" id="{FA0A73C4-2303-4788-A802-ED2BF331791A}"/>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9F7ACB8-125B-4DBF-AF46-E6EDE035422C}"/>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04FACE2E-C34B-4A07-9E11-3144469CA6AE}"/>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969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31677" y="1474381"/>
            <a:ext cx="8118600" cy="18495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Quantum Metrology</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85059" y="1455331"/>
            <a:ext cx="4515292" cy="2232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pc="300" dirty="0"/>
              <a:t> METROLOGY:</a:t>
            </a:r>
            <a:br>
              <a:rPr lang="en-US" spc="300" dirty="0"/>
            </a:br>
            <a:br>
              <a:rPr lang="en-US" spc="300" dirty="0"/>
            </a:br>
            <a:r>
              <a:rPr lang="en-US" sz="2800" spc="300" dirty="0">
                <a:solidFill>
                  <a:schemeClr val="tx1"/>
                </a:solidFill>
              </a:rPr>
              <a:t>The science of measurement</a:t>
            </a:r>
            <a:endParaRPr sz="2800" spc="300" dirty="0">
              <a:solidFill>
                <a:schemeClr val="tx1"/>
              </a:solidFill>
            </a:endParaRPr>
          </a:p>
        </p:txBody>
      </p:sp>
      <p:sp>
        <p:nvSpPr>
          <p:cNvPr id="88" name="Google Shape;88;p18"/>
          <p:cNvSpPr txBox="1">
            <a:spLocks noGrp="1"/>
          </p:cNvSpPr>
          <p:nvPr>
            <p:ph type="body" idx="2"/>
          </p:nvPr>
        </p:nvSpPr>
        <p:spPr>
          <a:xfrm>
            <a:off x="4918235" y="418214"/>
            <a:ext cx="3837000" cy="4206649"/>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A measurement is a physical process which estimates the quantity of a particular observable (or a physical parameter) of a quantum system.</a:t>
            </a:r>
          </a:p>
          <a:p>
            <a:pPr marL="114300" lvl="0" indent="0" algn="l" rtl="0">
              <a:spcBef>
                <a:spcPts val="0"/>
              </a:spcBef>
              <a:spcAft>
                <a:spcPts val="0"/>
              </a:spcAft>
              <a:buSzPts val="1800"/>
              <a:buNone/>
            </a:pPr>
            <a:endParaRPr lang="en-US" dirty="0"/>
          </a:p>
          <a:p>
            <a:pPr marL="457200" lvl="0" indent="-342900" algn="l" rtl="0">
              <a:spcBef>
                <a:spcPts val="0"/>
              </a:spcBef>
              <a:spcAft>
                <a:spcPts val="0"/>
              </a:spcAft>
              <a:buSzPts val="1800"/>
              <a:buChar char="●"/>
            </a:pPr>
            <a:r>
              <a:rPr lang="en-US" dirty="0"/>
              <a:t>The measurement precision depends on both the performance imperfections and the fundamental limit imposed by the physical laws.</a:t>
            </a:r>
          </a:p>
          <a:p>
            <a:pPr marL="114300" lvl="0" indent="0" algn="l" rtl="0">
              <a:spcBef>
                <a:spcPts val="0"/>
              </a:spcBef>
              <a:spcAft>
                <a:spcPts val="0"/>
              </a:spcAft>
              <a:buSzPts val="18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3" y="416232"/>
            <a:ext cx="6330011"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General procedure of Measurements</a:t>
            </a:r>
            <a:endParaRPr b="1" dirty="0"/>
          </a:p>
        </p:txBody>
      </p:sp>
      <mc:AlternateContent xmlns:mc="http://schemas.openxmlformats.org/markup-compatibility/2006" xmlns:a14="http://schemas.microsoft.com/office/drawing/2010/main">
        <mc:Choice Requires="a14">
          <p:sp>
            <p:nvSpPr>
              <p:cNvPr id="94" name="Google Shape;94;p19"/>
              <p:cNvSpPr txBox="1">
                <a:spLocks noGrp="1"/>
              </p:cNvSpPr>
              <p:nvPr>
                <p:ph type="body" idx="1"/>
              </p:nvPr>
            </p:nvSpPr>
            <p:spPr>
              <a:xfrm>
                <a:off x="501455" y="2809809"/>
                <a:ext cx="8141090" cy="2010284"/>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1300" dirty="0"/>
                  <a:t>Prepare the probe into a desired initial state </a:t>
                </a:r>
                <a:r>
                  <a:rPr lang="el-GR" sz="1300" dirty="0"/>
                  <a:t>ρ0 = |ψ</a:t>
                </a:r>
                <a:r>
                  <a:rPr lang="en-US" sz="1300" baseline="-25000" dirty="0"/>
                  <a:t>0</a:t>
                </a:r>
                <a:r>
                  <a:rPr lang="en-US" sz="1300" dirty="0"/>
                  <a:t>&gt;&lt;</a:t>
                </a:r>
                <a:r>
                  <a:rPr lang="el-GR" sz="1300" dirty="0"/>
                  <a:t>ψ</a:t>
                </a:r>
                <a:r>
                  <a:rPr lang="en-US" sz="1300" baseline="-25000" dirty="0"/>
                  <a:t>0</a:t>
                </a:r>
                <a:r>
                  <a:rPr lang="el-GR" sz="1300" dirty="0"/>
                  <a:t>|</a:t>
                </a:r>
                <a:r>
                  <a:rPr lang="en-US" sz="1300" dirty="0"/>
                  <a:t>. In general in can be either pure or mixed state.</a:t>
                </a:r>
                <a:endParaRPr sz="1300" dirty="0"/>
              </a:p>
              <a:p>
                <a:pPr indent="-330200">
                  <a:spcBef>
                    <a:spcPts val="1600"/>
                  </a:spcBef>
                  <a:buSzPts val="1600"/>
                  <a:buFont typeface="Old Standard TT"/>
                  <a:buAutoNum type="arabicPeriod"/>
                </a:pPr>
                <a:r>
                  <a:rPr lang="en-US" sz="1300" dirty="0"/>
                  <a:t>Let the probe undergo a dynamical (</a:t>
                </a:r>
                <a14:m>
                  <m:oMath xmlns:m="http://schemas.openxmlformats.org/officeDocument/2006/math">
                    <m:r>
                      <a:rPr lang="en-US" i="1" smtClean="0">
                        <a:effectLst/>
                        <a:latin typeface="Cambria Math" panose="02040503050406030204" pitchFamily="18" charset="0"/>
                        <a:ea typeface="Calibri" panose="020F0502020204030204" pitchFamily="34" charset="0"/>
                        <a:cs typeface="Mangal" panose="02040503050203030202" pitchFamily="18" charset="0"/>
                      </a:rPr>
                      <m:t>𝑈</m:t>
                    </m:r>
                    <m:d>
                      <m:dPr>
                        <m:ctrlPr>
                          <a:rPr lang="en-US" i="1">
                            <a:effectLst/>
                            <a:latin typeface="Cambria Math" panose="02040503050406030204" pitchFamily="18" charset="0"/>
                            <a:ea typeface="Calibri" panose="020F0502020204030204" pitchFamily="34" charset="0"/>
                            <a:cs typeface="Mangal" panose="02040503050203030202" pitchFamily="18" charset="0"/>
                          </a:rPr>
                        </m:ctrlPr>
                      </m:dPr>
                      <m:e>
                        <m:r>
                          <m:rPr>
                            <m:sty m:val="p"/>
                          </m:rPr>
                          <a:rPr lang="en-US">
                            <a:effectLst/>
                            <a:latin typeface="Cambria Math" panose="02040503050406030204" pitchFamily="18" charset="0"/>
                            <a:ea typeface="Calibri" panose="020F0502020204030204" pitchFamily="34" charset="0"/>
                            <a:cs typeface="Mangal" panose="02040503050203030202" pitchFamily="18" charset="0"/>
                          </a:rPr>
                          <m:t>θ</m:t>
                        </m:r>
                      </m:e>
                    </m:d>
                  </m:oMath>
                </a14:m>
                <a:r>
                  <a:rPr lang="en-US" sz="1300" dirty="0"/>
                  <a:t>) evolution dependent on the physical parameter ‘Ɵ’ to be measured.</a:t>
                </a:r>
              </a:p>
              <a:p>
                <a:pPr indent="-330200">
                  <a:spcBef>
                    <a:spcPts val="1600"/>
                  </a:spcBef>
                  <a:buSzPts val="1600"/>
                  <a:buFont typeface="Old Standard TT"/>
                  <a:buAutoNum type="arabicPeriod"/>
                </a:pPr>
                <a:r>
                  <a:rPr lang="en-US" sz="1300" dirty="0"/>
                  <a:t>Read out the final state of the probe using a suitable observable </a:t>
                </a:r>
                <a14:m>
                  <m:oMath xmlns:m="http://schemas.openxmlformats.org/officeDocument/2006/math">
                    <m:acc>
                      <m:accPr>
                        <m:chr m:val="̂"/>
                        <m:ctrlPr>
                          <a:rPr lang="en-US" sz="1300" i="1" smtClean="0">
                            <a:effectLst/>
                            <a:latin typeface="Cambria Math" panose="02040503050406030204" pitchFamily="18" charset="0"/>
                            <a:ea typeface="Calibri" panose="020F0502020204030204" pitchFamily="34" charset="0"/>
                            <a:cs typeface="Mangal" panose="02040503050203030202" pitchFamily="18" charset="0"/>
                          </a:rPr>
                        </m:ctrlPr>
                      </m:accPr>
                      <m:e>
                        <m:r>
                          <a:rPr lang="en-US" sz="1300" i="1">
                            <a:effectLst/>
                            <a:latin typeface="Cambria Math" panose="02040503050406030204" pitchFamily="18" charset="0"/>
                            <a:ea typeface="Calibri" panose="020F0502020204030204" pitchFamily="34" charset="0"/>
                            <a:cs typeface="Mangal" panose="02040503050203030202" pitchFamily="18" charset="0"/>
                          </a:rPr>
                          <m:t>𝑂</m:t>
                        </m:r>
                      </m:e>
                    </m:acc>
                  </m:oMath>
                </a14:m>
                <a:r>
                  <a:rPr lang="en-US" sz="1300" dirty="0"/>
                  <a:t> and estimate the physical parameter with the extracted information. The observable </a:t>
                </a:r>
                <a14:m>
                  <m:oMath xmlns:m="http://schemas.openxmlformats.org/officeDocument/2006/math">
                    <m:acc>
                      <m:accPr>
                        <m:chr m:val="̂"/>
                        <m:ctrlPr>
                          <a:rPr lang="en-US" sz="1300" i="1">
                            <a:latin typeface="Cambria Math" panose="02040503050406030204" pitchFamily="18" charset="0"/>
                            <a:ea typeface="Calibri" panose="020F0502020204030204" pitchFamily="34" charset="0"/>
                            <a:cs typeface="Mangal" panose="02040503050203030202" pitchFamily="18" charset="0"/>
                          </a:rPr>
                        </m:ctrlPr>
                      </m:accPr>
                      <m:e>
                        <m:r>
                          <a:rPr lang="en-US" sz="1300" i="1">
                            <a:latin typeface="Cambria Math" panose="02040503050406030204" pitchFamily="18" charset="0"/>
                            <a:ea typeface="Calibri" panose="020F0502020204030204" pitchFamily="34" charset="0"/>
                            <a:cs typeface="Mangal" panose="02040503050203030202" pitchFamily="18" charset="0"/>
                          </a:rPr>
                          <m:t>𝑂</m:t>
                        </m:r>
                      </m:e>
                    </m:acc>
                  </m:oMath>
                </a14:m>
                <a:r>
                  <a:rPr lang="en-US" sz="1300" dirty="0"/>
                  <a:t> should have θ-dependent expectation values &lt;</a:t>
                </a:r>
                <a:r>
                  <a:rPr lang="en-US" sz="1300" dirty="0">
                    <a:ea typeface="Calibri" panose="020F0502020204030204" pitchFamily="34" charset="0"/>
                    <a:cs typeface="Mangal" panose="02040503050203030202" pitchFamily="18" charset="0"/>
                  </a:rPr>
                  <a:t> </a:t>
                </a:r>
                <a14:m>
                  <m:oMath xmlns:m="http://schemas.openxmlformats.org/officeDocument/2006/math">
                    <m:acc>
                      <m:accPr>
                        <m:chr m:val="̂"/>
                        <m:ctrlPr>
                          <a:rPr lang="en-US" sz="1300" i="1">
                            <a:latin typeface="Cambria Math" panose="02040503050406030204" pitchFamily="18" charset="0"/>
                            <a:ea typeface="Calibri" panose="020F0502020204030204" pitchFamily="34" charset="0"/>
                            <a:cs typeface="Mangal" panose="02040503050203030202" pitchFamily="18" charset="0"/>
                          </a:rPr>
                        </m:ctrlPr>
                      </m:accPr>
                      <m:e>
                        <m:r>
                          <a:rPr lang="en-US" sz="1300" i="1">
                            <a:latin typeface="Cambria Math" panose="02040503050406030204" pitchFamily="18" charset="0"/>
                            <a:ea typeface="Calibri" panose="020F0502020204030204" pitchFamily="34" charset="0"/>
                            <a:cs typeface="Mangal" panose="02040503050203030202" pitchFamily="18" charset="0"/>
                          </a:rPr>
                          <m:t>𝑂</m:t>
                        </m:r>
                      </m:e>
                    </m:acc>
                  </m:oMath>
                </a14:m>
                <a:r>
                  <a:rPr lang="en-US" sz="1300" dirty="0"/>
                  <a:t> &gt;.</a:t>
                </a:r>
              </a:p>
            </p:txBody>
          </p:sp>
        </mc:Choice>
        <mc:Fallback xmlns="">
          <p:sp>
            <p:nvSpPr>
              <p:cNvPr id="94" name="Google Shape;94;p19"/>
              <p:cNvSpPr txBox="1">
                <a:spLocks noGrp="1" noRot="1" noChangeAspect="1" noMove="1" noResize="1" noEditPoints="1" noAdjustHandles="1" noChangeArrowheads="1" noChangeShapeType="1" noTextEdit="1"/>
              </p:cNvSpPr>
              <p:nvPr>
                <p:ph type="body" idx="1"/>
              </p:nvPr>
            </p:nvSpPr>
            <p:spPr>
              <a:xfrm>
                <a:off x="501455" y="2809809"/>
                <a:ext cx="8141090" cy="2010284"/>
              </a:xfrm>
              <a:prstGeom prst="rect">
                <a:avLst/>
              </a:prstGeom>
              <a:blipFill>
                <a:blip r:embed="rId3"/>
                <a:stretch>
                  <a:fillRect t="-30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432CA7AD-A557-4E89-B5E2-0DA515603B45}"/>
              </a:ext>
            </a:extLst>
          </p:cNvPr>
          <p:cNvPicPr>
            <a:picLocks noChangeAspect="1"/>
          </p:cNvPicPr>
          <p:nvPr/>
        </p:nvPicPr>
        <p:blipFill>
          <a:blip r:embed="rId4"/>
          <a:stretch>
            <a:fillRect/>
          </a:stretch>
        </p:blipFill>
        <p:spPr>
          <a:xfrm>
            <a:off x="1509824" y="1281666"/>
            <a:ext cx="5954233" cy="1290084"/>
          </a:xfrm>
          <a:prstGeom prst="rect">
            <a:avLst/>
          </a:prstGeom>
          <a:ln>
            <a:solidFill>
              <a:srgbClr val="7030A0"/>
            </a:solidFill>
          </a:ln>
        </p:spPr>
      </p:pic>
      <p:cxnSp>
        <p:nvCxnSpPr>
          <p:cNvPr id="5" name="Straight Connector 4">
            <a:extLst>
              <a:ext uri="{FF2B5EF4-FFF2-40B4-BE49-F238E27FC236}">
                <a16:creationId xmlns:a16="http://schemas.microsoft.com/office/drawing/2014/main" id="{8DB79E09-362B-41F5-9216-B47812305163}"/>
              </a:ext>
            </a:extLst>
          </p:cNvPr>
          <p:cNvCxnSpPr/>
          <p:nvPr/>
        </p:nvCxnSpPr>
        <p:spPr>
          <a:xfrm>
            <a:off x="6691423" y="497663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B75C5D4-D2BE-4951-8AAA-750707043D4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1232A0-6156-4AFC-B6CB-58223D2D2688}"/>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p:spTree>
    <p:extLst>
      <p:ext uri="{BB962C8B-B14F-4D97-AF65-F5344CB8AC3E}">
        <p14:creationId xmlns:p14="http://schemas.microsoft.com/office/powerpoint/2010/main" val="3714312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682815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Classical lower bound to Measurements </a:t>
            </a:r>
            <a:endParaRPr b="1" dirty="0"/>
          </a:p>
        </p:txBody>
      </p:sp>
      <p:sp>
        <p:nvSpPr>
          <p:cNvPr id="94" name="Google Shape;94;p19"/>
          <p:cNvSpPr txBox="1">
            <a:spLocks noGrp="1"/>
          </p:cNvSpPr>
          <p:nvPr>
            <p:ph type="body" idx="1"/>
          </p:nvPr>
        </p:nvSpPr>
        <p:spPr>
          <a:xfrm>
            <a:off x="444748" y="1401138"/>
            <a:ext cx="8141090" cy="364492"/>
          </a:xfrm>
          <a:prstGeom prst="rect">
            <a:avLst/>
          </a:prstGeom>
          <a:ln>
            <a:noFill/>
          </a:ln>
        </p:spPr>
        <p:txBody>
          <a:bodyPr spcFirstLastPara="1" wrap="square" lIns="91425" tIns="91425" rIns="91425" bIns="91425" anchor="t" anchorCtr="0">
            <a:noAutofit/>
          </a:bodyPr>
          <a:lstStyle/>
          <a:p>
            <a:pPr marL="412750" indent="-285750">
              <a:buSzPts val="1600"/>
            </a:pPr>
            <a:r>
              <a:rPr lang="en-US" sz="1600" dirty="0"/>
              <a:t>We   are   focusing   on   single   parameter   estimation.</a:t>
            </a:r>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AC0F93-D490-4EBE-9F87-61EAECDB9D1C}"/>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97FCEA2-9E3A-467C-A540-5B4879ABBB05}"/>
                  </a:ext>
                </a:extLst>
              </p:cNvPr>
              <p:cNvSpPr/>
              <p:nvPr/>
            </p:nvSpPr>
            <p:spPr>
              <a:xfrm>
                <a:off x="184204" y="2214488"/>
                <a:ext cx="2658140" cy="913863"/>
              </a:xfrm>
              <a:prstGeom prst="rect">
                <a:avLst/>
              </a:prstGeom>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measurement precision ∆θ of an unknown parameter θ is limited by the </a:t>
                </a:r>
                <a:r>
                  <a:rPr lang="en-US" b="1" dirty="0">
                    <a:solidFill>
                      <a:schemeClr val="tx1"/>
                    </a:solidFill>
                  </a:rPr>
                  <a:t>CLASSICAL</a:t>
                </a:r>
                <a:r>
                  <a:rPr lang="en-US" dirty="0">
                    <a:solidFill>
                      <a:schemeClr val="tx1"/>
                    </a:solidFill>
                  </a:rPr>
                  <a:t>  </a:t>
                </a:r>
                <a14:m>
                  <m:oMath xmlns:m="http://schemas.openxmlformats.org/officeDocument/2006/math">
                    <m:r>
                      <m:rPr>
                        <m:sty m:val="p"/>
                      </m:rPr>
                      <a:rPr lang="en-US"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Cram</m:t>
                    </m:r>
                    <m:r>
                      <m:rPr>
                        <m:lit/>
                      </m:rP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er</m:t>
                    </m:r>
                    <m: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Rao</m:t>
                    </m:r>
                  </m:oMath>
                </a14:m>
                <a:r>
                  <a:rPr lang="en-US" dirty="0">
                    <a:solidFill>
                      <a:schemeClr val="tx1"/>
                    </a:solidFill>
                  </a:rPr>
                  <a:t> bound</a:t>
                </a:r>
              </a:p>
            </p:txBody>
          </p:sp>
        </mc:Choice>
        <mc:Fallback xmlns="">
          <p:sp>
            <p:nvSpPr>
              <p:cNvPr id="12" name="Rectangle 11">
                <a:extLst>
                  <a:ext uri="{FF2B5EF4-FFF2-40B4-BE49-F238E27FC236}">
                    <a16:creationId xmlns:a16="http://schemas.microsoft.com/office/drawing/2014/main" id="{B97FCEA2-9E3A-467C-A540-5B4879ABBB05}"/>
                  </a:ext>
                </a:extLst>
              </p:cNvPr>
              <p:cNvSpPr>
                <a:spLocks noRot="1" noChangeAspect="1" noMove="1" noResize="1" noEditPoints="1" noAdjustHandles="1" noChangeArrowheads="1" noChangeShapeType="1" noTextEdit="1"/>
              </p:cNvSpPr>
              <p:nvPr/>
            </p:nvSpPr>
            <p:spPr>
              <a:xfrm>
                <a:off x="184204" y="2214488"/>
                <a:ext cx="2658140" cy="913863"/>
              </a:xfrm>
              <a:prstGeom prst="rect">
                <a:avLst/>
              </a:prstGeom>
              <a:blipFill>
                <a:blip r:embed="rId4"/>
                <a:stretch>
                  <a:fillRect t="-1299" r="-1591" b="-7143"/>
                </a:stretch>
              </a:blipFill>
              <a:ln>
                <a:solidFill>
                  <a:srgbClr val="9273E9"/>
                </a:solidFill>
              </a:ln>
            </p:spPr>
            <p:txBody>
              <a:bodyPr/>
              <a:lstStyle/>
              <a:p>
                <a:r>
                  <a:rPr lang="en-US">
                    <a:noFill/>
                  </a:rPr>
                  <a:t> </a:t>
                </a:r>
              </a:p>
            </p:txBody>
          </p:sp>
        </mc:Fallback>
      </mc:AlternateContent>
    </p:spTree>
    <p:extLst>
      <p:ext uri="{BB962C8B-B14F-4D97-AF65-F5344CB8AC3E}">
        <p14:creationId xmlns:p14="http://schemas.microsoft.com/office/powerpoint/2010/main" val="3595217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682815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Classical lower bound to Measurements </a:t>
            </a:r>
            <a:endParaRPr b="1" dirty="0"/>
          </a:p>
        </p:txBody>
      </p:sp>
      <p:sp>
        <p:nvSpPr>
          <p:cNvPr id="94" name="Google Shape;94;p19"/>
          <p:cNvSpPr txBox="1">
            <a:spLocks noGrp="1"/>
          </p:cNvSpPr>
          <p:nvPr>
            <p:ph type="body" idx="1"/>
          </p:nvPr>
        </p:nvSpPr>
        <p:spPr>
          <a:xfrm>
            <a:off x="444748" y="1401138"/>
            <a:ext cx="8141090" cy="364492"/>
          </a:xfrm>
          <a:prstGeom prst="rect">
            <a:avLst/>
          </a:prstGeom>
          <a:ln>
            <a:noFill/>
          </a:ln>
        </p:spPr>
        <p:txBody>
          <a:bodyPr spcFirstLastPara="1" wrap="square" lIns="91425" tIns="91425" rIns="91425" bIns="91425" anchor="t" anchorCtr="0">
            <a:noAutofit/>
          </a:bodyPr>
          <a:lstStyle/>
          <a:p>
            <a:pPr marL="412750" indent="-285750">
              <a:buSzPts val="1600"/>
            </a:pPr>
            <a:r>
              <a:rPr lang="en-US" sz="1600" dirty="0"/>
              <a:t>We   are   focusing   on   single   parameter   estimation.</a:t>
            </a:r>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AC0F93-D490-4EBE-9F87-61EAECDB9D1C}"/>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p:pic>
        <p:nvPicPr>
          <p:cNvPr id="6" name="Picture 5">
            <a:extLst>
              <a:ext uri="{FF2B5EF4-FFF2-40B4-BE49-F238E27FC236}">
                <a16:creationId xmlns:a16="http://schemas.microsoft.com/office/drawing/2014/main" id="{F22CEB61-CF71-4856-A6F1-581CD4D75406}"/>
              </a:ext>
            </a:extLst>
          </p:cNvPr>
          <p:cNvPicPr>
            <a:picLocks noChangeAspect="1"/>
          </p:cNvPicPr>
          <p:nvPr/>
        </p:nvPicPr>
        <p:blipFill>
          <a:blip r:embed="rId3"/>
          <a:stretch>
            <a:fillRect/>
          </a:stretch>
        </p:blipFill>
        <p:spPr>
          <a:xfrm>
            <a:off x="3945867" y="2280552"/>
            <a:ext cx="1715290" cy="765564"/>
          </a:xfrm>
          <a:prstGeom prst="rect">
            <a:avLst/>
          </a:prstGeom>
          <a:solidFill>
            <a:srgbClr val="D6FEF9"/>
          </a:solidFill>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97FCEA2-9E3A-467C-A540-5B4879ABBB05}"/>
                  </a:ext>
                </a:extLst>
              </p:cNvPr>
              <p:cNvSpPr/>
              <p:nvPr/>
            </p:nvSpPr>
            <p:spPr>
              <a:xfrm>
                <a:off x="184204" y="2214488"/>
                <a:ext cx="2658140" cy="913863"/>
              </a:xfrm>
              <a:prstGeom prst="rect">
                <a:avLst/>
              </a:prstGeom>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measurement precision ∆θ of an unknown parameter θ is limited by the </a:t>
                </a:r>
                <a:r>
                  <a:rPr lang="en-US" b="1" dirty="0">
                    <a:solidFill>
                      <a:schemeClr val="tx1"/>
                    </a:solidFill>
                  </a:rPr>
                  <a:t>CLASSICAL</a:t>
                </a:r>
                <a:r>
                  <a:rPr lang="en-US" dirty="0">
                    <a:solidFill>
                      <a:schemeClr val="tx1"/>
                    </a:solidFill>
                  </a:rPr>
                  <a:t>  </a:t>
                </a:r>
                <a14:m>
                  <m:oMath xmlns:m="http://schemas.openxmlformats.org/officeDocument/2006/math">
                    <m:r>
                      <m:rPr>
                        <m:sty m:val="p"/>
                      </m:rPr>
                      <a:rPr lang="en-US"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Cram</m:t>
                    </m:r>
                    <m:r>
                      <m:rPr>
                        <m:lit/>
                      </m:rP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er</m:t>
                    </m:r>
                    <m: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Rao</m:t>
                    </m:r>
                  </m:oMath>
                </a14:m>
                <a:r>
                  <a:rPr lang="en-US" dirty="0">
                    <a:solidFill>
                      <a:schemeClr val="tx1"/>
                    </a:solidFill>
                  </a:rPr>
                  <a:t> bound</a:t>
                </a:r>
              </a:p>
            </p:txBody>
          </p:sp>
        </mc:Choice>
        <mc:Fallback xmlns="">
          <p:sp>
            <p:nvSpPr>
              <p:cNvPr id="12" name="Rectangle 11">
                <a:extLst>
                  <a:ext uri="{FF2B5EF4-FFF2-40B4-BE49-F238E27FC236}">
                    <a16:creationId xmlns:a16="http://schemas.microsoft.com/office/drawing/2014/main" id="{B97FCEA2-9E3A-467C-A540-5B4879ABBB05}"/>
                  </a:ext>
                </a:extLst>
              </p:cNvPr>
              <p:cNvSpPr>
                <a:spLocks noRot="1" noChangeAspect="1" noMove="1" noResize="1" noEditPoints="1" noAdjustHandles="1" noChangeArrowheads="1" noChangeShapeType="1" noTextEdit="1"/>
              </p:cNvSpPr>
              <p:nvPr/>
            </p:nvSpPr>
            <p:spPr>
              <a:xfrm>
                <a:off x="184204" y="2214488"/>
                <a:ext cx="2658140" cy="913863"/>
              </a:xfrm>
              <a:prstGeom prst="rect">
                <a:avLst/>
              </a:prstGeom>
              <a:blipFill>
                <a:blip r:embed="rId4"/>
                <a:stretch>
                  <a:fillRect t="-1299" r="-1591" b="-7143"/>
                </a:stretch>
              </a:blipFill>
              <a:ln>
                <a:solidFill>
                  <a:srgbClr val="9273E9"/>
                </a:solidFill>
              </a:ln>
            </p:spPr>
            <p:txBody>
              <a:bodyPr/>
              <a:lstStyle/>
              <a:p>
                <a:r>
                  <a:rPr lang="en-US">
                    <a:noFill/>
                  </a:rPr>
                  <a:t> </a:t>
                </a:r>
              </a:p>
            </p:txBody>
          </p:sp>
        </mc:Fallback>
      </mc:AlternateContent>
      <p:sp>
        <p:nvSpPr>
          <p:cNvPr id="19" name="Arrow: Down 18">
            <a:extLst>
              <a:ext uri="{FF2B5EF4-FFF2-40B4-BE49-F238E27FC236}">
                <a16:creationId xmlns:a16="http://schemas.microsoft.com/office/drawing/2014/main" id="{D1EE9252-50D7-417E-B60C-4B88BA8AB7F1}"/>
              </a:ext>
            </a:extLst>
          </p:cNvPr>
          <p:cNvSpPr/>
          <p:nvPr/>
        </p:nvSpPr>
        <p:spPr>
          <a:xfrm rot="16200000">
            <a:off x="3306241" y="2214487"/>
            <a:ext cx="124047" cy="91386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BDF2B25-3163-4BF9-A07D-D522530CBA39}"/>
                  </a:ext>
                </a:extLst>
              </p:cNvPr>
              <p:cNvSpPr/>
              <p:nvPr/>
            </p:nvSpPr>
            <p:spPr>
              <a:xfrm>
                <a:off x="2244198" y="3854386"/>
                <a:ext cx="1311349" cy="718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07000"/>
                  </a:lnSpc>
                  <a:spcAft>
                    <a:spcPts val="800"/>
                  </a:spcAft>
                  <a:buFont typeface="Arial" panose="020B0604020202020204" pitchFamily="34" charset="0"/>
                  <a:buChar char="•"/>
                </a:pP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𝐹</m:t>
                        </m:r>
                      </m:e>
                      <m:sub>
                        <m:r>
                          <a:rPr lang="en-US" sz="2000" i="1">
                            <a:solidFill>
                              <a:schemeClr val="tx1"/>
                            </a:solidFill>
                            <a:latin typeface="Cambria Math" panose="02040503050406030204" pitchFamily="18" charset="0"/>
                          </a:rPr>
                          <m:t>𝐶</m:t>
                        </m:r>
                      </m:sub>
                    </m:sSub>
                    <m:r>
                      <a:rPr lang="en-US" sz="2000" i="1">
                        <a:solidFill>
                          <a:schemeClr val="tx1"/>
                        </a:solidFill>
                        <a:latin typeface="Cambria Math" panose="02040503050406030204" pitchFamily="18" charset="0"/>
                      </a:rPr>
                      <m:t>(</m:t>
                    </m:r>
                    <m:r>
                      <m:rPr>
                        <m:sty m:val="p"/>
                      </m:rPr>
                      <a:rPr lang="en-US" sz="2000">
                        <a:solidFill>
                          <a:schemeClr val="tx1"/>
                        </a:solidFill>
                        <a:latin typeface="Cambria Math" panose="02040503050406030204" pitchFamily="18" charset="0"/>
                      </a:rPr>
                      <m:t>θ</m:t>
                    </m:r>
                    <m:r>
                      <a:rPr lang="en-US" sz="2000" i="1">
                        <a:solidFill>
                          <a:schemeClr val="tx1"/>
                        </a:solidFill>
                        <a:latin typeface="Cambria Math" panose="02040503050406030204" pitchFamily="18" charset="0"/>
                      </a:rPr>
                      <m:t>)</m:t>
                    </m:r>
                  </m:oMath>
                </a14:m>
                <a:endParaRPr lang="en-US" sz="2000" dirty="0">
                  <a:solidFill>
                    <a:schemeClr val="tx1"/>
                  </a:solidFill>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mc:Choice>
        <mc:Fallback xmlns="">
          <p:sp>
            <p:nvSpPr>
              <p:cNvPr id="17" name="Rectangle 16">
                <a:extLst>
                  <a:ext uri="{FF2B5EF4-FFF2-40B4-BE49-F238E27FC236}">
                    <a16:creationId xmlns:a16="http://schemas.microsoft.com/office/drawing/2014/main" id="{FBDF2B25-3163-4BF9-A07D-D522530CBA39}"/>
                  </a:ext>
                </a:extLst>
              </p:cNvPr>
              <p:cNvSpPr>
                <a:spLocks noRot="1" noChangeAspect="1" noMove="1" noResize="1" noEditPoints="1" noAdjustHandles="1" noChangeArrowheads="1" noChangeShapeType="1" noTextEdit="1"/>
              </p:cNvSpPr>
              <p:nvPr/>
            </p:nvSpPr>
            <p:spPr>
              <a:xfrm>
                <a:off x="2244198" y="3854386"/>
                <a:ext cx="1311349" cy="718129"/>
              </a:xfrm>
              <a:prstGeom prst="rect">
                <a:avLst/>
              </a:prstGeom>
              <a:blipFill>
                <a:blip r:embed="rId5"/>
                <a:stretch>
                  <a:fillRect l="-4186" t="-7627"/>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28C2F5E-19BB-4695-A38F-413401D1D6AD}"/>
              </a:ext>
            </a:extLst>
          </p:cNvPr>
          <p:cNvSpPr/>
          <p:nvPr/>
        </p:nvSpPr>
        <p:spPr>
          <a:xfrm>
            <a:off x="4868556" y="3788332"/>
            <a:ext cx="1945395" cy="497597"/>
          </a:xfrm>
          <a:prstGeom prst="rect">
            <a:avLst/>
          </a:prstGeom>
          <a:ln>
            <a:solidFill>
              <a:srgbClr val="CCFFCC"/>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CLASSICAL FISHER INFORMATION</a:t>
            </a:r>
          </a:p>
        </p:txBody>
      </p:sp>
      <p:sp>
        <p:nvSpPr>
          <p:cNvPr id="22" name="Rectangle 21">
            <a:extLst>
              <a:ext uri="{FF2B5EF4-FFF2-40B4-BE49-F238E27FC236}">
                <a16:creationId xmlns:a16="http://schemas.microsoft.com/office/drawing/2014/main" id="{0ECD59DB-5024-4014-AEDA-C531B1FCAC85}"/>
              </a:ext>
            </a:extLst>
          </p:cNvPr>
          <p:cNvSpPr/>
          <p:nvPr/>
        </p:nvSpPr>
        <p:spPr>
          <a:xfrm>
            <a:off x="2244198" y="3598463"/>
            <a:ext cx="4780379" cy="91386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73C0B3E-9C26-400E-96F4-026B1AC80F72}"/>
              </a:ext>
            </a:extLst>
          </p:cNvPr>
          <p:cNvSpPr/>
          <p:nvPr/>
        </p:nvSpPr>
        <p:spPr>
          <a:xfrm>
            <a:off x="3470587" y="3954644"/>
            <a:ext cx="1212983" cy="1649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3594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682815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Classical lower bound to Measurements </a:t>
            </a:r>
            <a:endParaRPr b="1" dirty="0"/>
          </a:p>
        </p:txBody>
      </p:sp>
      <p:sp>
        <p:nvSpPr>
          <p:cNvPr id="94" name="Google Shape;94;p19"/>
          <p:cNvSpPr txBox="1">
            <a:spLocks noGrp="1"/>
          </p:cNvSpPr>
          <p:nvPr>
            <p:ph type="body" idx="1"/>
          </p:nvPr>
        </p:nvSpPr>
        <p:spPr>
          <a:xfrm>
            <a:off x="444748" y="1401138"/>
            <a:ext cx="8141090" cy="364492"/>
          </a:xfrm>
          <a:prstGeom prst="rect">
            <a:avLst/>
          </a:prstGeom>
          <a:ln>
            <a:noFill/>
          </a:ln>
        </p:spPr>
        <p:txBody>
          <a:bodyPr spcFirstLastPara="1" wrap="square" lIns="91425" tIns="91425" rIns="91425" bIns="91425" anchor="t" anchorCtr="0">
            <a:noAutofit/>
          </a:bodyPr>
          <a:lstStyle/>
          <a:p>
            <a:pPr marL="412750" indent="-285750">
              <a:buSzPts val="1600"/>
            </a:pPr>
            <a:r>
              <a:rPr lang="en-US" sz="1600" dirty="0"/>
              <a:t>We   are   focusing   on   single   parameter   estimation.</a:t>
            </a:r>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AC0F93-D490-4EBE-9F87-61EAECDB9D1C}"/>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p:pic>
        <p:nvPicPr>
          <p:cNvPr id="6" name="Picture 5">
            <a:extLst>
              <a:ext uri="{FF2B5EF4-FFF2-40B4-BE49-F238E27FC236}">
                <a16:creationId xmlns:a16="http://schemas.microsoft.com/office/drawing/2014/main" id="{F22CEB61-CF71-4856-A6F1-581CD4D75406}"/>
              </a:ext>
            </a:extLst>
          </p:cNvPr>
          <p:cNvPicPr>
            <a:picLocks noChangeAspect="1"/>
          </p:cNvPicPr>
          <p:nvPr/>
        </p:nvPicPr>
        <p:blipFill>
          <a:blip r:embed="rId3"/>
          <a:stretch>
            <a:fillRect/>
          </a:stretch>
        </p:blipFill>
        <p:spPr>
          <a:xfrm>
            <a:off x="3945867" y="2280552"/>
            <a:ext cx="1715290" cy="765564"/>
          </a:xfrm>
          <a:prstGeom prst="rect">
            <a:avLst/>
          </a:prstGeom>
          <a:solidFill>
            <a:srgbClr val="D6FEF9"/>
          </a:solidFill>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97FCEA2-9E3A-467C-A540-5B4879ABBB05}"/>
                  </a:ext>
                </a:extLst>
              </p:cNvPr>
              <p:cNvSpPr/>
              <p:nvPr/>
            </p:nvSpPr>
            <p:spPr>
              <a:xfrm>
                <a:off x="184204" y="2214488"/>
                <a:ext cx="2658140" cy="913863"/>
              </a:xfrm>
              <a:prstGeom prst="rect">
                <a:avLst/>
              </a:prstGeom>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measurement precision ∆θ of an unknown parameter θ is limited by the </a:t>
                </a:r>
                <a:r>
                  <a:rPr lang="en-US" b="1" dirty="0">
                    <a:solidFill>
                      <a:schemeClr val="tx1"/>
                    </a:solidFill>
                  </a:rPr>
                  <a:t>CLASSICAL</a:t>
                </a:r>
                <a:r>
                  <a:rPr lang="en-US" dirty="0">
                    <a:solidFill>
                      <a:schemeClr val="tx1"/>
                    </a:solidFill>
                  </a:rPr>
                  <a:t>  </a:t>
                </a:r>
                <a14:m>
                  <m:oMath xmlns:m="http://schemas.openxmlformats.org/officeDocument/2006/math">
                    <m:r>
                      <m:rPr>
                        <m:sty m:val="p"/>
                      </m:rPr>
                      <a:rPr lang="en-US"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Cram</m:t>
                    </m:r>
                    <m:r>
                      <m:rPr>
                        <m:lit/>
                      </m:rP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er</m:t>
                    </m:r>
                    <m: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Rao</m:t>
                    </m:r>
                  </m:oMath>
                </a14:m>
                <a:r>
                  <a:rPr lang="en-US" dirty="0">
                    <a:solidFill>
                      <a:schemeClr val="tx1"/>
                    </a:solidFill>
                  </a:rPr>
                  <a:t> bound</a:t>
                </a:r>
              </a:p>
            </p:txBody>
          </p:sp>
        </mc:Choice>
        <mc:Fallback xmlns="">
          <p:sp>
            <p:nvSpPr>
              <p:cNvPr id="12" name="Rectangle 11">
                <a:extLst>
                  <a:ext uri="{FF2B5EF4-FFF2-40B4-BE49-F238E27FC236}">
                    <a16:creationId xmlns:a16="http://schemas.microsoft.com/office/drawing/2014/main" id="{B97FCEA2-9E3A-467C-A540-5B4879ABBB05}"/>
                  </a:ext>
                </a:extLst>
              </p:cNvPr>
              <p:cNvSpPr>
                <a:spLocks noRot="1" noChangeAspect="1" noMove="1" noResize="1" noEditPoints="1" noAdjustHandles="1" noChangeArrowheads="1" noChangeShapeType="1" noTextEdit="1"/>
              </p:cNvSpPr>
              <p:nvPr/>
            </p:nvSpPr>
            <p:spPr>
              <a:xfrm>
                <a:off x="184204" y="2214488"/>
                <a:ext cx="2658140" cy="913863"/>
              </a:xfrm>
              <a:prstGeom prst="rect">
                <a:avLst/>
              </a:prstGeom>
              <a:blipFill>
                <a:blip r:embed="rId4"/>
                <a:stretch>
                  <a:fillRect t="-1299" r="-1591" b="-7143"/>
                </a:stretch>
              </a:blipFill>
              <a:ln>
                <a:solidFill>
                  <a:srgbClr val="9273E9"/>
                </a:solid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D04B9637-9114-4530-A9A7-E20995E05EB0}"/>
              </a:ext>
            </a:extLst>
          </p:cNvPr>
          <p:cNvPicPr>
            <a:picLocks noChangeAspect="1"/>
          </p:cNvPicPr>
          <p:nvPr/>
        </p:nvPicPr>
        <p:blipFill>
          <a:blip r:embed="rId5"/>
          <a:stretch>
            <a:fillRect/>
          </a:stretch>
        </p:blipFill>
        <p:spPr>
          <a:xfrm>
            <a:off x="7109637" y="2329273"/>
            <a:ext cx="1715290" cy="765564"/>
          </a:xfrm>
          <a:prstGeom prst="rect">
            <a:avLst/>
          </a:prstGeom>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5" name="Arrow: Down 14">
            <a:extLst>
              <a:ext uri="{FF2B5EF4-FFF2-40B4-BE49-F238E27FC236}">
                <a16:creationId xmlns:a16="http://schemas.microsoft.com/office/drawing/2014/main" id="{63650ECE-06DF-4EC6-A213-797C6FB58AA4}"/>
              </a:ext>
            </a:extLst>
          </p:cNvPr>
          <p:cNvSpPr/>
          <p:nvPr/>
        </p:nvSpPr>
        <p:spPr>
          <a:xfrm rot="16200000">
            <a:off x="6332773" y="2032474"/>
            <a:ext cx="105248" cy="1253914"/>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0402E84A-5B92-4AC1-988A-AB8603D3256A}"/>
              </a:ext>
            </a:extLst>
          </p:cNvPr>
          <p:cNvSpPr/>
          <p:nvPr/>
        </p:nvSpPr>
        <p:spPr>
          <a:xfrm>
            <a:off x="5781828" y="2052837"/>
            <a:ext cx="1119962" cy="439479"/>
          </a:xfrm>
          <a:prstGeom prst="roundRect">
            <a:avLst/>
          </a:prstGeom>
          <a:solidFill>
            <a:srgbClr val="D6FEF9"/>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After N </a:t>
            </a:r>
            <a:r>
              <a:rPr lang="en-US" b="0" i="0" dirty="0">
                <a:solidFill>
                  <a:schemeClr val="tx1"/>
                </a:solidFill>
                <a:effectLst/>
                <a:latin typeface="Google Sans"/>
              </a:rPr>
              <a:t>repetition</a:t>
            </a:r>
            <a:endParaRPr lang="en-US" dirty="0">
              <a:solidFill>
                <a:schemeClr val="tx1"/>
              </a:solidFill>
            </a:endParaRPr>
          </a:p>
        </p:txBody>
      </p:sp>
      <p:sp>
        <p:nvSpPr>
          <p:cNvPr id="19" name="Arrow: Down 18">
            <a:extLst>
              <a:ext uri="{FF2B5EF4-FFF2-40B4-BE49-F238E27FC236}">
                <a16:creationId xmlns:a16="http://schemas.microsoft.com/office/drawing/2014/main" id="{D1EE9252-50D7-417E-B60C-4B88BA8AB7F1}"/>
              </a:ext>
            </a:extLst>
          </p:cNvPr>
          <p:cNvSpPr/>
          <p:nvPr/>
        </p:nvSpPr>
        <p:spPr>
          <a:xfrm rot="16200000">
            <a:off x="3306241" y="2214487"/>
            <a:ext cx="124047" cy="91386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BDF2B25-3163-4BF9-A07D-D522530CBA39}"/>
                  </a:ext>
                </a:extLst>
              </p:cNvPr>
              <p:cNvSpPr/>
              <p:nvPr/>
            </p:nvSpPr>
            <p:spPr>
              <a:xfrm>
                <a:off x="2244198" y="3854386"/>
                <a:ext cx="1311349" cy="718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07000"/>
                  </a:lnSpc>
                  <a:spcAft>
                    <a:spcPts val="800"/>
                  </a:spcAft>
                  <a:buFont typeface="Arial" panose="020B0604020202020204" pitchFamily="34" charset="0"/>
                  <a:buChar char="•"/>
                </a:pP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𝐹</m:t>
                        </m:r>
                      </m:e>
                      <m:sub>
                        <m:r>
                          <a:rPr lang="en-US" sz="2000" i="1">
                            <a:solidFill>
                              <a:schemeClr val="tx1"/>
                            </a:solidFill>
                            <a:latin typeface="Cambria Math" panose="02040503050406030204" pitchFamily="18" charset="0"/>
                          </a:rPr>
                          <m:t>𝐶</m:t>
                        </m:r>
                      </m:sub>
                    </m:sSub>
                    <m:r>
                      <a:rPr lang="en-US" sz="2000" i="1">
                        <a:solidFill>
                          <a:schemeClr val="tx1"/>
                        </a:solidFill>
                        <a:latin typeface="Cambria Math" panose="02040503050406030204" pitchFamily="18" charset="0"/>
                      </a:rPr>
                      <m:t>(</m:t>
                    </m:r>
                    <m:r>
                      <m:rPr>
                        <m:sty m:val="p"/>
                      </m:rPr>
                      <a:rPr lang="en-US" sz="2000">
                        <a:solidFill>
                          <a:schemeClr val="tx1"/>
                        </a:solidFill>
                        <a:latin typeface="Cambria Math" panose="02040503050406030204" pitchFamily="18" charset="0"/>
                      </a:rPr>
                      <m:t>θ</m:t>
                    </m:r>
                    <m:r>
                      <a:rPr lang="en-US" sz="2000" i="1">
                        <a:solidFill>
                          <a:schemeClr val="tx1"/>
                        </a:solidFill>
                        <a:latin typeface="Cambria Math" panose="02040503050406030204" pitchFamily="18" charset="0"/>
                      </a:rPr>
                      <m:t>)</m:t>
                    </m:r>
                  </m:oMath>
                </a14:m>
                <a:endParaRPr lang="en-US" sz="2000" dirty="0">
                  <a:solidFill>
                    <a:schemeClr val="tx1"/>
                  </a:solidFill>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mc:Choice>
        <mc:Fallback xmlns="">
          <p:sp>
            <p:nvSpPr>
              <p:cNvPr id="17" name="Rectangle 16">
                <a:extLst>
                  <a:ext uri="{FF2B5EF4-FFF2-40B4-BE49-F238E27FC236}">
                    <a16:creationId xmlns:a16="http://schemas.microsoft.com/office/drawing/2014/main" id="{FBDF2B25-3163-4BF9-A07D-D522530CBA39}"/>
                  </a:ext>
                </a:extLst>
              </p:cNvPr>
              <p:cNvSpPr>
                <a:spLocks noRot="1" noChangeAspect="1" noMove="1" noResize="1" noEditPoints="1" noAdjustHandles="1" noChangeArrowheads="1" noChangeShapeType="1" noTextEdit="1"/>
              </p:cNvSpPr>
              <p:nvPr/>
            </p:nvSpPr>
            <p:spPr>
              <a:xfrm>
                <a:off x="2244198" y="3854386"/>
                <a:ext cx="1311349" cy="718129"/>
              </a:xfrm>
              <a:prstGeom prst="rect">
                <a:avLst/>
              </a:prstGeom>
              <a:blipFill>
                <a:blip r:embed="rId6"/>
                <a:stretch>
                  <a:fillRect l="-4186" t="-7627"/>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28C2F5E-19BB-4695-A38F-413401D1D6AD}"/>
              </a:ext>
            </a:extLst>
          </p:cNvPr>
          <p:cNvSpPr/>
          <p:nvPr/>
        </p:nvSpPr>
        <p:spPr>
          <a:xfrm>
            <a:off x="4868556" y="3788332"/>
            <a:ext cx="1945395" cy="497597"/>
          </a:xfrm>
          <a:prstGeom prst="rect">
            <a:avLst/>
          </a:prstGeom>
          <a:ln>
            <a:solidFill>
              <a:srgbClr val="CCFFCC"/>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CLASSICAL FISHER INFORMATION</a:t>
            </a:r>
          </a:p>
        </p:txBody>
      </p:sp>
      <p:sp>
        <p:nvSpPr>
          <p:cNvPr id="22" name="Rectangle 21">
            <a:extLst>
              <a:ext uri="{FF2B5EF4-FFF2-40B4-BE49-F238E27FC236}">
                <a16:creationId xmlns:a16="http://schemas.microsoft.com/office/drawing/2014/main" id="{0ECD59DB-5024-4014-AEDA-C531B1FCAC85}"/>
              </a:ext>
            </a:extLst>
          </p:cNvPr>
          <p:cNvSpPr/>
          <p:nvPr/>
        </p:nvSpPr>
        <p:spPr>
          <a:xfrm>
            <a:off x="2244198" y="3598463"/>
            <a:ext cx="4780379" cy="91386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73C0B3E-9C26-400E-96F4-026B1AC80F72}"/>
              </a:ext>
            </a:extLst>
          </p:cNvPr>
          <p:cNvSpPr/>
          <p:nvPr/>
        </p:nvSpPr>
        <p:spPr>
          <a:xfrm>
            <a:off x="3470587" y="3954644"/>
            <a:ext cx="1212983" cy="1649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168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692543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Quantum lower bound to Measurements </a:t>
            </a:r>
            <a:endParaRPr b="1" dirty="0"/>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AC0F93-D490-4EBE-9F87-61EAECDB9D1C}"/>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D04ACB1-C257-469A-824B-1C824B85AF4F}"/>
                  </a:ext>
                </a:extLst>
              </p:cNvPr>
              <p:cNvSpPr/>
              <p:nvPr/>
            </p:nvSpPr>
            <p:spPr>
              <a:xfrm>
                <a:off x="184204" y="2155088"/>
                <a:ext cx="2658140" cy="913863"/>
              </a:xfrm>
              <a:prstGeom prst="rect">
                <a:avLst/>
              </a:prstGeom>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measurement precision ∆θ of an unknown parameter θ is limited by the </a:t>
                </a:r>
                <a:r>
                  <a:rPr lang="en-US" b="1" dirty="0">
                    <a:solidFill>
                      <a:schemeClr val="tx1"/>
                    </a:solidFill>
                  </a:rPr>
                  <a:t>QUANTUM</a:t>
                </a:r>
                <a:r>
                  <a:rPr lang="en-US" dirty="0">
                    <a:solidFill>
                      <a:schemeClr val="tx1"/>
                    </a:solidFill>
                  </a:rPr>
                  <a:t>  </a:t>
                </a:r>
                <a14:m>
                  <m:oMath xmlns:m="http://schemas.openxmlformats.org/officeDocument/2006/math">
                    <m:r>
                      <m:rPr>
                        <m:sty m:val="p"/>
                      </m:rPr>
                      <a:rPr lang="en-US"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Cram</m:t>
                    </m:r>
                    <m:r>
                      <m:rPr>
                        <m:lit/>
                      </m:rP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er</m:t>
                    </m:r>
                    <m: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Rao</m:t>
                    </m:r>
                  </m:oMath>
                </a14:m>
                <a:r>
                  <a:rPr lang="en-US" dirty="0">
                    <a:solidFill>
                      <a:schemeClr val="tx1"/>
                    </a:solidFill>
                  </a:rPr>
                  <a:t> bound</a:t>
                </a:r>
              </a:p>
            </p:txBody>
          </p:sp>
        </mc:Choice>
        <mc:Fallback xmlns="">
          <p:sp>
            <p:nvSpPr>
              <p:cNvPr id="14" name="Rectangle 13">
                <a:extLst>
                  <a:ext uri="{FF2B5EF4-FFF2-40B4-BE49-F238E27FC236}">
                    <a16:creationId xmlns:a16="http://schemas.microsoft.com/office/drawing/2014/main" id="{5D04ACB1-C257-469A-824B-1C824B85AF4F}"/>
                  </a:ext>
                </a:extLst>
              </p:cNvPr>
              <p:cNvSpPr>
                <a:spLocks noRot="1" noChangeAspect="1" noMove="1" noResize="1" noEditPoints="1" noAdjustHandles="1" noChangeArrowheads="1" noChangeShapeType="1" noTextEdit="1"/>
              </p:cNvSpPr>
              <p:nvPr/>
            </p:nvSpPr>
            <p:spPr>
              <a:xfrm>
                <a:off x="184204" y="2155088"/>
                <a:ext cx="2658140" cy="913863"/>
              </a:xfrm>
              <a:prstGeom prst="rect">
                <a:avLst/>
              </a:prstGeom>
              <a:blipFill>
                <a:blip r:embed="rId3"/>
                <a:stretch>
                  <a:fillRect t="-1961" r="-1591" b="-7190"/>
                </a:stretch>
              </a:blipFill>
              <a:ln>
                <a:solidFill>
                  <a:srgbClr val="9273E9"/>
                </a:solidFill>
              </a:ln>
            </p:spPr>
            <p:txBody>
              <a:bodyPr/>
              <a:lstStyle/>
              <a:p>
                <a:r>
                  <a:rPr lang="en-US">
                    <a:noFill/>
                  </a:rPr>
                  <a:t> </a:t>
                </a:r>
              </a:p>
            </p:txBody>
          </p:sp>
        </mc:Fallback>
      </mc:AlternateContent>
      <p:sp>
        <p:nvSpPr>
          <p:cNvPr id="30" name="Google Shape;94;p19">
            <a:extLst>
              <a:ext uri="{FF2B5EF4-FFF2-40B4-BE49-F238E27FC236}">
                <a16:creationId xmlns:a16="http://schemas.microsoft.com/office/drawing/2014/main" id="{31460345-BA79-46D7-9E49-86FAE3390FB4}"/>
              </a:ext>
            </a:extLst>
          </p:cNvPr>
          <p:cNvSpPr txBox="1">
            <a:spLocks/>
          </p:cNvSpPr>
          <p:nvPr/>
        </p:nvSpPr>
        <p:spPr>
          <a:xfrm>
            <a:off x="437660" y="1279369"/>
            <a:ext cx="8141090" cy="364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1600"/>
              </a:spcBef>
              <a:spcAft>
                <a:spcPts val="160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412750" indent="-285750">
              <a:buSzPts val="1600"/>
            </a:pPr>
            <a:r>
              <a:rPr lang="en-US" sz="1600" dirty="0"/>
              <a:t>We   are   focusing   on   single   parameter   estimation.</a:t>
            </a:r>
          </a:p>
        </p:txBody>
      </p:sp>
    </p:spTree>
    <p:extLst>
      <p:ext uri="{BB962C8B-B14F-4D97-AF65-F5344CB8AC3E}">
        <p14:creationId xmlns:p14="http://schemas.microsoft.com/office/powerpoint/2010/main" val="398298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692543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Quantum lower bound to Measurements </a:t>
            </a:r>
            <a:endParaRPr b="1" dirty="0"/>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AC0F93-D490-4EBE-9F87-61EAECDB9D1C}"/>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D04ACB1-C257-469A-824B-1C824B85AF4F}"/>
                  </a:ext>
                </a:extLst>
              </p:cNvPr>
              <p:cNvSpPr/>
              <p:nvPr/>
            </p:nvSpPr>
            <p:spPr>
              <a:xfrm>
                <a:off x="184204" y="2155088"/>
                <a:ext cx="2658140" cy="913863"/>
              </a:xfrm>
              <a:prstGeom prst="rect">
                <a:avLst/>
              </a:prstGeom>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measurement precision ∆θ of an unknown parameter θ is limited by the </a:t>
                </a:r>
                <a:r>
                  <a:rPr lang="en-US" b="1" dirty="0">
                    <a:solidFill>
                      <a:schemeClr val="tx1"/>
                    </a:solidFill>
                  </a:rPr>
                  <a:t>QUANTUM</a:t>
                </a:r>
                <a:r>
                  <a:rPr lang="en-US" dirty="0">
                    <a:solidFill>
                      <a:schemeClr val="tx1"/>
                    </a:solidFill>
                  </a:rPr>
                  <a:t>  </a:t>
                </a:r>
                <a14:m>
                  <m:oMath xmlns:m="http://schemas.openxmlformats.org/officeDocument/2006/math">
                    <m:r>
                      <m:rPr>
                        <m:sty m:val="p"/>
                      </m:rPr>
                      <a:rPr lang="en-US"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Cram</m:t>
                    </m:r>
                    <m:r>
                      <m:rPr>
                        <m:lit/>
                      </m:rP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er</m:t>
                    </m:r>
                    <m: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Rao</m:t>
                    </m:r>
                  </m:oMath>
                </a14:m>
                <a:r>
                  <a:rPr lang="en-US" dirty="0">
                    <a:solidFill>
                      <a:schemeClr val="tx1"/>
                    </a:solidFill>
                  </a:rPr>
                  <a:t> bound</a:t>
                </a:r>
              </a:p>
            </p:txBody>
          </p:sp>
        </mc:Choice>
        <mc:Fallback xmlns="">
          <p:sp>
            <p:nvSpPr>
              <p:cNvPr id="14" name="Rectangle 13">
                <a:extLst>
                  <a:ext uri="{FF2B5EF4-FFF2-40B4-BE49-F238E27FC236}">
                    <a16:creationId xmlns:a16="http://schemas.microsoft.com/office/drawing/2014/main" id="{5D04ACB1-C257-469A-824B-1C824B85AF4F}"/>
                  </a:ext>
                </a:extLst>
              </p:cNvPr>
              <p:cNvSpPr>
                <a:spLocks noRot="1" noChangeAspect="1" noMove="1" noResize="1" noEditPoints="1" noAdjustHandles="1" noChangeArrowheads="1" noChangeShapeType="1" noTextEdit="1"/>
              </p:cNvSpPr>
              <p:nvPr/>
            </p:nvSpPr>
            <p:spPr>
              <a:xfrm>
                <a:off x="184204" y="2155088"/>
                <a:ext cx="2658140" cy="913863"/>
              </a:xfrm>
              <a:prstGeom prst="rect">
                <a:avLst/>
              </a:prstGeom>
              <a:blipFill>
                <a:blip r:embed="rId3"/>
                <a:stretch>
                  <a:fillRect t="-1961" r="-1591" b="-7190"/>
                </a:stretch>
              </a:blipFill>
              <a:ln>
                <a:solidFill>
                  <a:srgbClr val="9273E9"/>
                </a:solidFill>
              </a:ln>
            </p:spPr>
            <p:txBody>
              <a:bodyPr/>
              <a:lstStyle/>
              <a:p>
                <a:r>
                  <a:rPr lang="en-US">
                    <a:noFill/>
                  </a:rPr>
                  <a:t> </a:t>
                </a:r>
              </a:p>
            </p:txBody>
          </p:sp>
        </mc:Fallback>
      </mc:AlternateContent>
      <p:sp>
        <p:nvSpPr>
          <p:cNvPr id="15" name="Arrow: Down 14">
            <a:extLst>
              <a:ext uri="{FF2B5EF4-FFF2-40B4-BE49-F238E27FC236}">
                <a16:creationId xmlns:a16="http://schemas.microsoft.com/office/drawing/2014/main" id="{7C0FD9B2-9BFD-417A-89F7-84B8FB0D1809}"/>
              </a:ext>
            </a:extLst>
          </p:cNvPr>
          <p:cNvSpPr/>
          <p:nvPr/>
        </p:nvSpPr>
        <p:spPr>
          <a:xfrm rot="16200000">
            <a:off x="3294780" y="2177658"/>
            <a:ext cx="124047" cy="91386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F222102-0BDA-44C4-BC84-71AFCB2161BB}"/>
              </a:ext>
            </a:extLst>
          </p:cNvPr>
          <p:cNvPicPr>
            <a:picLocks noChangeAspect="1"/>
          </p:cNvPicPr>
          <p:nvPr/>
        </p:nvPicPr>
        <p:blipFill>
          <a:blip r:embed="rId4"/>
          <a:stretch>
            <a:fillRect/>
          </a:stretch>
        </p:blipFill>
        <p:spPr>
          <a:xfrm>
            <a:off x="3871263" y="2251005"/>
            <a:ext cx="1721461" cy="765564"/>
          </a:xfrm>
          <a:prstGeom prst="rect">
            <a:avLst/>
          </a:prstGeom>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2" name="Rectangle 21">
            <a:extLst>
              <a:ext uri="{FF2B5EF4-FFF2-40B4-BE49-F238E27FC236}">
                <a16:creationId xmlns:a16="http://schemas.microsoft.com/office/drawing/2014/main" id="{5431A13E-3488-4322-AB35-5F6E7921A7F7}"/>
              </a:ext>
            </a:extLst>
          </p:cNvPr>
          <p:cNvSpPr/>
          <p:nvPr/>
        </p:nvSpPr>
        <p:spPr>
          <a:xfrm>
            <a:off x="1864242" y="3624357"/>
            <a:ext cx="5819553" cy="91386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FD6D191-8649-487E-A716-1FECD2EB40D9}"/>
                  </a:ext>
                </a:extLst>
              </p:cNvPr>
              <p:cNvSpPr txBox="1"/>
              <p:nvPr/>
            </p:nvSpPr>
            <p:spPr>
              <a:xfrm>
                <a:off x="1864242" y="3828289"/>
                <a:ext cx="4625162" cy="440698"/>
              </a:xfrm>
              <a:prstGeom prst="rect">
                <a:avLst/>
              </a:prstGeom>
              <a:noFill/>
              <a:ln>
                <a:noFill/>
              </a:ln>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𝑄</m:t>
                        </m:r>
                      </m:sub>
                    </m:sSub>
                    <m:d>
                      <m:dPr>
                        <m:ctrlPr>
                          <a:rPr lang="en-US" sz="2000" i="1">
                            <a:latin typeface="Cambria Math" panose="02040503050406030204" pitchFamily="18" charset="0"/>
                          </a:rPr>
                        </m:ctrlPr>
                      </m:dPr>
                      <m:e>
                        <m:r>
                          <m:rPr>
                            <m:sty m:val="p"/>
                          </m:rPr>
                          <a:rPr lang="en-US" sz="2000" i="0">
                            <a:latin typeface="Cambria Math" panose="02040503050406030204" pitchFamily="18" charset="0"/>
                          </a:rPr>
                          <m:t>θ</m:t>
                        </m:r>
                      </m:e>
                    </m:d>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𝑄</m:t>
                        </m:r>
                      </m:sub>
                    </m:sSub>
                    <m:r>
                      <a:rPr lang="en-US" sz="2000" i="1">
                        <a:latin typeface="Cambria Math" panose="02040503050406030204" pitchFamily="18" charset="0"/>
                      </a:rPr>
                      <m:t>(</m:t>
                    </m:r>
                    <m:r>
                      <m:rPr>
                        <m:sty m:val="p"/>
                      </m:rPr>
                      <a:rPr lang="en-US" sz="2000">
                        <a:latin typeface="Cambria Math" panose="02040503050406030204" pitchFamily="18" charset="0"/>
                      </a:rPr>
                      <m:t>ρ</m:t>
                    </m:r>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e>
                    </m:acc>
                    <m:r>
                      <a:rPr lang="en-US" sz="2000" i="1">
                        <a:latin typeface="Cambria Math" panose="02040503050406030204" pitchFamily="18" charset="0"/>
                      </a:rPr>
                      <m:t>)</m:t>
                    </m:r>
                  </m:oMath>
                </a14:m>
                <a:endParaRPr lang="en-US" sz="2000" dirty="0"/>
              </a:p>
            </p:txBody>
          </p:sp>
        </mc:Choice>
        <mc:Fallback xmlns="">
          <p:sp>
            <p:nvSpPr>
              <p:cNvPr id="25" name="TextBox 24">
                <a:extLst>
                  <a:ext uri="{FF2B5EF4-FFF2-40B4-BE49-F238E27FC236}">
                    <a16:creationId xmlns:a16="http://schemas.microsoft.com/office/drawing/2014/main" id="{CFD6D191-8649-487E-A716-1FECD2EB40D9}"/>
                  </a:ext>
                </a:extLst>
              </p:cNvPr>
              <p:cNvSpPr txBox="1">
                <a:spLocks noRot="1" noChangeAspect="1" noMove="1" noResize="1" noEditPoints="1" noAdjustHandles="1" noChangeArrowheads="1" noChangeShapeType="1" noTextEdit="1"/>
              </p:cNvSpPr>
              <p:nvPr/>
            </p:nvSpPr>
            <p:spPr>
              <a:xfrm>
                <a:off x="1864242" y="3828289"/>
                <a:ext cx="4625162" cy="440698"/>
              </a:xfrm>
              <a:prstGeom prst="rect">
                <a:avLst/>
              </a:prstGeom>
              <a:blipFill>
                <a:blip r:embed="rId5"/>
                <a:stretch>
                  <a:fillRect l="-1186" t="-6944" b="-13889"/>
                </a:stretch>
              </a:blipFill>
              <a:ln>
                <a:noFill/>
              </a:ln>
            </p:spPr>
            <p:txBody>
              <a:bodyPr/>
              <a:lstStyle/>
              <a:p>
                <a:r>
                  <a:rPr lang="en-US">
                    <a:noFill/>
                  </a:rPr>
                  <a:t> </a:t>
                </a:r>
              </a:p>
            </p:txBody>
          </p:sp>
        </mc:Fallback>
      </mc:AlternateContent>
      <p:sp>
        <p:nvSpPr>
          <p:cNvPr id="27" name="Rectangle 26">
            <a:extLst>
              <a:ext uri="{FF2B5EF4-FFF2-40B4-BE49-F238E27FC236}">
                <a16:creationId xmlns:a16="http://schemas.microsoft.com/office/drawing/2014/main" id="{4F49A18E-328C-4DA2-AC18-0DC9B9B109D5}"/>
              </a:ext>
            </a:extLst>
          </p:cNvPr>
          <p:cNvSpPr/>
          <p:nvPr/>
        </p:nvSpPr>
        <p:spPr>
          <a:xfrm>
            <a:off x="5652976" y="3821486"/>
            <a:ext cx="1945395" cy="497597"/>
          </a:xfrm>
          <a:prstGeom prst="rect">
            <a:avLst/>
          </a:prstGeom>
          <a:ln>
            <a:solidFill>
              <a:srgbClr val="CCFFCC"/>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QUANTUM FISHER INFORMATION</a:t>
            </a:r>
          </a:p>
        </p:txBody>
      </p:sp>
      <p:sp>
        <p:nvSpPr>
          <p:cNvPr id="30" name="Google Shape;94;p19">
            <a:extLst>
              <a:ext uri="{FF2B5EF4-FFF2-40B4-BE49-F238E27FC236}">
                <a16:creationId xmlns:a16="http://schemas.microsoft.com/office/drawing/2014/main" id="{31460345-BA79-46D7-9E49-86FAE3390FB4}"/>
              </a:ext>
            </a:extLst>
          </p:cNvPr>
          <p:cNvSpPr txBox="1">
            <a:spLocks/>
          </p:cNvSpPr>
          <p:nvPr/>
        </p:nvSpPr>
        <p:spPr>
          <a:xfrm>
            <a:off x="437660" y="1279369"/>
            <a:ext cx="8141090" cy="364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1600"/>
              </a:spcBef>
              <a:spcAft>
                <a:spcPts val="160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412750" indent="-285750">
              <a:buSzPts val="1600"/>
            </a:pPr>
            <a:r>
              <a:rPr lang="en-US" sz="1600" dirty="0"/>
              <a:t>We   are   focusing   on   single   parameter   estimation.</a:t>
            </a:r>
          </a:p>
        </p:txBody>
      </p:sp>
      <p:sp>
        <p:nvSpPr>
          <p:cNvPr id="31" name="Arrow: Right 30">
            <a:extLst>
              <a:ext uri="{FF2B5EF4-FFF2-40B4-BE49-F238E27FC236}">
                <a16:creationId xmlns:a16="http://schemas.microsoft.com/office/drawing/2014/main" id="{991CDCB2-76C9-4593-9DF4-286657D5419F}"/>
              </a:ext>
            </a:extLst>
          </p:cNvPr>
          <p:cNvSpPr/>
          <p:nvPr/>
        </p:nvSpPr>
        <p:spPr>
          <a:xfrm>
            <a:off x="4265792" y="3987814"/>
            <a:ext cx="1212983" cy="1649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7301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561651-C81B-46EB-A592-305E2B4A8A04}"/>
              </a:ext>
            </a:extLst>
          </p:cNvPr>
          <p:cNvSpPr/>
          <p:nvPr/>
        </p:nvSpPr>
        <p:spPr>
          <a:xfrm>
            <a:off x="3423683" y="639835"/>
            <a:ext cx="2296633" cy="49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COLLABORATORS</a:t>
            </a:r>
          </a:p>
        </p:txBody>
      </p:sp>
      <p:pic>
        <p:nvPicPr>
          <p:cNvPr id="5" name="Picture 4">
            <a:extLst>
              <a:ext uri="{FF2B5EF4-FFF2-40B4-BE49-F238E27FC236}">
                <a16:creationId xmlns:a16="http://schemas.microsoft.com/office/drawing/2014/main" id="{7339BEFF-CAEA-427B-B60A-1D74A2EA6D0A}"/>
              </a:ext>
            </a:extLst>
          </p:cNvPr>
          <p:cNvPicPr>
            <a:picLocks noChangeAspect="1"/>
          </p:cNvPicPr>
          <p:nvPr/>
        </p:nvPicPr>
        <p:blipFill>
          <a:blip r:embed="rId2"/>
          <a:stretch>
            <a:fillRect/>
          </a:stretch>
        </p:blipFill>
        <p:spPr>
          <a:xfrm>
            <a:off x="0" y="1678615"/>
            <a:ext cx="1846523" cy="1786270"/>
          </a:xfrm>
          <a:prstGeom prst="rect">
            <a:avLst/>
          </a:prstGeom>
        </p:spPr>
      </p:pic>
      <p:sp>
        <p:nvSpPr>
          <p:cNvPr id="6" name="Rectangle 5">
            <a:extLst>
              <a:ext uri="{FF2B5EF4-FFF2-40B4-BE49-F238E27FC236}">
                <a16:creationId xmlns:a16="http://schemas.microsoft.com/office/drawing/2014/main" id="{5CF1CEB9-FED5-4C61-A90C-78629B190427}"/>
              </a:ext>
            </a:extLst>
          </p:cNvPr>
          <p:cNvSpPr/>
          <p:nvPr/>
        </p:nvSpPr>
        <p:spPr>
          <a:xfrm>
            <a:off x="1846523" y="2267613"/>
            <a:ext cx="2604975" cy="60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1800" b="0" i="1" u="none" strike="noStrike" dirty="0">
                <a:solidFill>
                  <a:schemeClr val="tx1"/>
                </a:solidFill>
                <a:effectLst/>
                <a:latin typeface="Candara Bold Italic" panose="020E0702030303090204" pitchFamily="34" charset="0"/>
              </a:rPr>
              <a:t>Dr. LEONG CHUAN KWEK</a:t>
            </a:r>
          </a:p>
        </p:txBody>
      </p:sp>
      <p:pic>
        <p:nvPicPr>
          <p:cNvPr id="8" name="Picture 7">
            <a:extLst>
              <a:ext uri="{FF2B5EF4-FFF2-40B4-BE49-F238E27FC236}">
                <a16:creationId xmlns:a16="http://schemas.microsoft.com/office/drawing/2014/main" id="{8C5447DD-935E-4F2F-8CDF-654A506E1DC4}"/>
              </a:ext>
            </a:extLst>
          </p:cNvPr>
          <p:cNvPicPr>
            <a:picLocks noChangeAspect="1"/>
          </p:cNvPicPr>
          <p:nvPr/>
        </p:nvPicPr>
        <p:blipFill>
          <a:blip r:embed="rId3"/>
          <a:stretch>
            <a:fillRect/>
          </a:stretch>
        </p:blipFill>
        <p:spPr>
          <a:xfrm>
            <a:off x="4628707" y="1678614"/>
            <a:ext cx="1789815" cy="1786270"/>
          </a:xfrm>
          <a:prstGeom prst="rect">
            <a:avLst/>
          </a:prstGeom>
        </p:spPr>
      </p:pic>
      <p:sp>
        <p:nvSpPr>
          <p:cNvPr id="9" name="Rectangle 8">
            <a:extLst>
              <a:ext uri="{FF2B5EF4-FFF2-40B4-BE49-F238E27FC236}">
                <a16:creationId xmlns:a16="http://schemas.microsoft.com/office/drawing/2014/main" id="{CE7709ED-FFD8-4255-A3DE-17C001BD510D}"/>
              </a:ext>
            </a:extLst>
          </p:cNvPr>
          <p:cNvSpPr/>
          <p:nvPr/>
        </p:nvSpPr>
        <p:spPr>
          <a:xfrm>
            <a:off x="6485860" y="2188977"/>
            <a:ext cx="2495111" cy="765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1800" b="0" i="0" dirty="0">
                <a:solidFill>
                  <a:schemeClr val="tx1"/>
                </a:solidFill>
                <a:effectLst/>
                <a:latin typeface="Candara Bold Italic" panose="020E0702030303090204" pitchFamily="34" charset="0"/>
              </a:rPr>
              <a:t>HARSHANK  SHROTRIYA</a:t>
            </a:r>
            <a:endParaRPr lang="en-US" sz="1800" b="0" i="1" u="none" strike="noStrike" dirty="0">
              <a:solidFill>
                <a:schemeClr val="tx1"/>
              </a:solidFill>
              <a:effectLst/>
              <a:latin typeface="Candara Bold Italic" panose="020E0702030303090204" pitchFamily="34" charset="0"/>
            </a:endParaRPr>
          </a:p>
        </p:txBody>
      </p:sp>
      <p:pic>
        <p:nvPicPr>
          <p:cNvPr id="16" name="Picture 15">
            <a:extLst>
              <a:ext uri="{FF2B5EF4-FFF2-40B4-BE49-F238E27FC236}">
                <a16:creationId xmlns:a16="http://schemas.microsoft.com/office/drawing/2014/main" id="{51F6F04B-3BA8-4FF0-835B-4C901B6682B1}"/>
              </a:ext>
            </a:extLst>
          </p:cNvPr>
          <p:cNvPicPr>
            <a:picLocks noChangeAspect="1"/>
          </p:cNvPicPr>
          <p:nvPr/>
        </p:nvPicPr>
        <p:blipFill>
          <a:blip r:embed="rId4"/>
          <a:stretch>
            <a:fillRect/>
          </a:stretch>
        </p:blipFill>
        <p:spPr>
          <a:xfrm>
            <a:off x="3459122" y="4172983"/>
            <a:ext cx="2785899" cy="864926"/>
          </a:xfrm>
          <a:prstGeom prst="rect">
            <a:avLst/>
          </a:prstGeom>
        </p:spPr>
      </p:pic>
    </p:spTree>
    <p:extLst>
      <p:ext uri="{BB962C8B-B14F-4D97-AF65-F5344CB8AC3E}">
        <p14:creationId xmlns:p14="http://schemas.microsoft.com/office/powerpoint/2010/main" val="4258306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692543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Quantum lower bound to Measurements </a:t>
            </a:r>
            <a:endParaRPr b="1" dirty="0"/>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AC0F93-D490-4EBE-9F87-61EAECDB9D1C}"/>
              </a:ext>
            </a:extLst>
          </p:cNvPr>
          <p:cNvSpPr/>
          <p:nvPr/>
        </p:nvSpPr>
        <p:spPr>
          <a:xfrm>
            <a:off x="5075274" y="4976634"/>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D04ACB1-C257-469A-824B-1C824B85AF4F}"/>
                  </a:ext>
                </a:extLst>
              </p:cNvPr>
              <p:cNvSpPr/>
              <p:nvPr/>
            </p:nvSpPr>
            <p:spPr>
              <a:xfrm>
                <a:off x="184204" y="2155088"/>
                <a:ext cx="2658140" cy="913863"/>
              </a:xfrm>
              <a:prstGeom prst="rect">
                <a:avLst/>
              </a:prstGeom>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measurement precision ∆θ of an unknown parameter θ is limited by the </a:t>
                </a:r>
                <a:r>
                  <a:rPr lang="en-US" b="1" dirty="0">
                    <a:solidFill>
                      <a:schemeClr val="tx1"/>
                    </a:solidFill>
                  </a:rPr>
                  <a:t>QUANTUM</a:t>
                </a:r>
                <a:r>
                  <a:rPr lang="en-US" dirty="0">
                    <a:solidFill>
                      <a:schemeClr val="tx1"/>
                    </a:solidFill>
                  </a:rPr>
                  <a:t>  </a:t>
                </a:r>
                <a14:m>
                  <m:oMath xmlns:m="http://schemas.openxmlformats.org/officeDocument/2006/math">
                    <m:r>
                      <m:rPr>
                        <m:sty m:val="p"/>
                      </m:rPr>
                      <a:rPr lang="en-US"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Cram</m:t>
                    </m:r>
                    <m:r>
                      <m:rPr>
                        <m:lit/>
                      </m:rP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er</m:t>
                    </m:r>
                    <m:r>
                      <a:rPr lang="en-US"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r>
                      <m:rPr>
                        <m:sty m:val="p"/>
                      </m:rPr>
                      <a:rPr lang="en-US">
                        <a:solidFill>
                          <a:schemeClr val="tx1"/>
                        </a:solidFill>
                        <a:effectLst/>
                        <a:latin typeface="Cambria Math" panose="02040503050406030204" pitchFamily="18" charset="0"/>
                        <a:ea typeface="Calibri" panose="020F0502020204030204" pitchFamily="34" charset="0"/>
                        <a:cs typeface="Mangal" panose="02040503050203030202" pitchFamily="18" charset="0"/>
                      </a:rPr>
                      <m:t>Rao</m:t>
                    </m:r>
                  </m:oMath>
                </a14:m>
                <a:r>
                  <a:rPr lang="en-US" dirty="0">
                    <a:solidFill>
                      <a:schemeClr val="tx1"/>
                    </a:solidFill>
                  </a:rPr>
                  <a:t> bound</a:t>
                </a:r>
              </a:p>
            </p:txBody>
          </p:sp>
        </mc:Choice>
        <mc:Fallback xmlns="">
          <p:sp>
            <p:nvSpPr>
              <p:cNvPr id="14" name="Rectangle 13">
                <a:extLst>
                  <a:ext uri="{FF2B5EF4-FFF2-40B4-BE49-F238E27FC236}">
                    <a16:creationId xmlns:a16="http://schemas.microsoft.com/office/drawing/2014/main" id="{5D04ACB1-C257-469A-824B-1C824B85AF4F}"/>
                  </a:ext>
                </a:extLst>
              </p:cNvPr>
              <p:cNvSpPr>
                <a:spLocks noRot="1" noChangeAspect="1" noMove="1" noResize="1" noEditPoints="1" noAdjustHandles="1" noChangeArrowheads="1" noChangeShapeType="1" noTextEdit="1"/>
              </p:cNvSpPr>
              <p:nvPr/>
            </p:nvSpPr>
            <p:spPr>
              <a:xfrm>
                <a:off x="184204" y="2155088"/>
                <a:ext cx="2658140" cy="913863"/>
              </a:xfrm>
              <a:prstGeom prst="rect">
                <a:avLst/>
              </a:prstGeom>
              <a:blipFill>
                <a:blip r:embed="rId3"/>
                <a:stretch>
                  <a:fillRect t="-1961" r="-1591" b="-7190"/>
                </a:stretch>
              </a:blipFill>
              <a:ln>
                <a:solidFill>
                  <a:srgbClr val="9273E9"/>
                </a:solidFill>
              </a:ln>
            </p:spPr>
            <p:txBody>
              <a:bodyPr/>
              <a:lstStyle/>
              <a:p>
                <a:r>
                  <a:rPr lang="en-US">
                    <a:noFill/>
                  </a:rPr>
                  <a:t> </a:t>
                </a:r>
              </a:p>
            </p:txBody>
          </p:sp>
        </mc:Fallback>
      </mc:AlternateContent>
      <p:sp>
        <p:nvSpPr>
          <p:cNvPr id="15" name="Arrow: Down 14">
            <a:extLst>
              <a:ext uri="{FF2B5EF4-FFF2-40B4-BE49-F238E27FC236}">
                <a16:creationId xmlns:a16="http://schemas.microsoft.com/office/drawing/2014/main" id="{7C0FD9B2-9BFD-417A-89F7-84B8FB0D1809}"/>
              </a:ext>
            </a:extLst>
          </p:cNvPr>
          <p:cNvSpPr/>
          <p:nvPr/>
        </p:nvSpPr>
        <p:spPr>
          <a:xfrm rot="16200000">
            <a:off x="3294780" y="2177658"/>
            <a:ext cx="124047" cy="91386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F222102-0BDA-44C4-BC84-71AFCB2161BB}"/>
              </a:ext>
            </a:extLst>
          </p:cNvPr>
          <p:cNvPicPr>
            <a:picLocks noChangeAspect="1"/>
          </p:cNvPicPr>
          <p:nvPr/>
        </p:nvPicPr>
        <p:blipFill>
          <a:blip r:embed="rId4"/>
          <a:stretch>
            <a:fillRect/>
          </a:stretch>
        </p:blipFill>
        <p:spPr>
          <a:xfrm>
            <a:off x="3871263" y="2251005"/>
            <a:ext cx="1721461" cy="765564"/>
          </a:xfrm>
          <a:prstGeom prst="rect">
            <a:avLst/>
          </a:prstGeom>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8" name="Arrow: Down 17">
            <a:extLst>
              <a:ext uri="{FF2B5EF4-FFF2-40B4-BE49-F238E27FC236}">
                <a16:creationId xmlns:a16="http://schemas.microsoft.com/office/drawing/2014/main" id="{8D439CA6-A050-49D0-B80F-B61A32057F9C}"/>
              </a:ext>
            </a:extLst>
          </p:cNvPr>
          <p:cNvSpPr/>
          <p:nvPr/>
        </p:nvSpPr>
        <p:spPr>
          <a:xfrm rot="16200000">
            <a:off x="6320550" y="1979850"/>
            <a:ext cx="105248" cy="1253914"/>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CAEB37A2-06D4-4589-985D-05B4F7DA53A0}"/>
              </a:ext>
            </a:extLst>
          </p:cNvPr>
          <p:cNvSpPr/>
          <p:nvPr/>
        </p:nvSpPr>
        <p:spPr>
          <a:xfrm>
            <a:off x="5766391" y="1999480"/>
            <a:ext cx="1119962" cy="439479"/>
          </a:xfrm>
          <a:prstGeom prst="roundRect">
            <a:avLst/>
          </a:prstGeom>
          <a:solidFill>
            <a:srgbClr val="D6FEF9"/>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After N </a:t>
            </a:r>
            <a:r>
              <a:rPr lang="en-US" b="0" i="0" dirty="0">
                <a:solidFill>
                  <a:schemeClr val="tx1"/>
                </a:solidFill>
                <a:effectLst/>
                <a:latin typeface="Google Sans"/>
              </a:rPr>
              <a:t>repetition</a:t>
            </a:r>
            <a:endParaRPr lang="en-US" dirty="0">
              <a:solidFill>
                <a:schemeClr val="tx1"/>
              </a:solidFill>
            </a:endParaRPr>
          </a:p>
        </p:txBody>
      </p:sp>
      <p:pic>
        <p:nvPicPr>
          <p:cNvPr id="16" name="Picture 15">
            <a:extLst>
              <a:ext uri="{FF2B5EF4-FFF2-40B4-BE49-F238E27FC236}">
                <a16:creationId xmlns:a16="http://schemas.microsoft.com/office/drawing/2014/main" id="{5BAAECC3-5E9F-4A45-96EF-1D9FDF0EB077}"/>
              </a:ext>
            </a:extLst>
          </p:cNvPr>
          <p:cNvPicPr>
            <a:picLocks noChangeAspect="1"/>
          </p:cNvPicPr>
          <p:nvPr/>
        </p:nvPicPr>
        <p:blipFill>
          <a:blip r:embed="rId5"/>
          <a:stretch>
            <a:fillRect/>
          </a:stretch>
        </p:blipFill>
        <p:spPr>
          <a:xfrm>
            <a:off x="7109637" y="2257896"/>
            <a:ext cx="1721461" cy="765564"/>
          </a:xfrm>
          <a:prstGeom prst="rect">
            <a:avLst/>
          </a:prstGeom>
          <a:ln>
            <a:solidFill>
              <a:srgbClr val="D6FEF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2" name="Rectangle 21">
            <a:extLst>
              <a:ext uri="{FF2B5EF4-FFF2-40B4-BE49-F238E27FC236}">
                <a16:creationId xmlns:a16="http://schemas.microsoft.com/office/drawing/2014/main" id="{5431A13E-3488-4322-AB35-5F6E7921A7F7}"/>
              </a:ext>
            </a:extLst>
          </p:cNvPr>
          <p:cNvSpPr/>
          <p:nvPr/>
        </p:nvSpPr>
        <p:spPr>
          <a:xfrm>
            <a:off x="1864242" y="3624357"/>
            <a:ext cx="5819553" cy="91386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FD6D191-8649-487E-A716-1FECD2EB40D9}"/>
                  </a:ext>
                </a:extLst>
              </p:cNvPr>
              <p:cNvSpPr txBox="1"/>
              <p:nvPr/>
            </p:nvSpPr>
            <p:spPr>
              <a:xfrm>
                <a:off x="1864242" y="3828289"/>
                <a:ext cx="4625162" cy="440698"/>
              </a:xfrm>
              <a:prstGeom prst="rect">
                <a:avLst/>
              </a:prstGeom>
              <a:noFill/>
              <a:ln>
                <a:noFill/>
              </a:ln>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𝑄</m:t>
                        </m:r>
                      </m:sub>
                    </m:sSub>
                    <m:d>
                      <m:dPr>
                        <m:ctrlPr>
                          <a:rPr lang="en-US" sz="2000" i="1">
                            <a:latin typeface="Cambria Math" panose="02040503050406030204" pitchFamily="18" charset="0"/>
                          </a:rPr>
                        </m:ctrlPr>
                      </m:dPr>
                      <m:e>
                        <m:r>
                          <m:rPr>
                            <m:sty m:val="p"/>
                          </m:rPr>
                          <a:rPr lang="en-US" sz="2000" i="0">
                            <a:latin typeface="Cambria Math" panose="02040503050406030204" pitchFamily="18" charset="0"/>
                          </a:rPr>
                          <m:t>θ</m:t>
                        </m:r>
                      </m:e>
                    </m:d>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𝑄</m:t>
                        </m:r>
                      </m:sub>
                    </m:sSub>
                    <m:r>
                      <a:rPr lang="en-US" sz="2000" i="1">
                        <a:latin typeface="Cambria Math" panose="02040503050406030204" pitchFamily="18" charset="0"/>
                      </a:rPr>
                      <m:t>(</m:t>
                    </m:r>
                    <m:r>
                      <m:rPr>
                        <m:sty m:val="p"/>
                      </m:rPr>
                      <a:rPr lang="en-US" sz="2000">
                        <a:latin typeface="Cambria Math" panose="02040503050406030204" pitchFamily="18" charset="0"/>
                      </a:rPr>
                      <m:t>ρ</m:t>
                    </m:r>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e>
                    </m:acc>
                    <m:r>
                      <a:rPr lang="en-US" sz="2000" i="1">
                        <a:latin typeface="Cambria Math" panose="02040503050406030204" pitchFamily="18" charset="0"/>
                      </a:rPr>
                      <m:t>)</m:t>
                    </m:r>
                  </m:oMath>
                </a14:m>
                <a:endParaRPr lang="en-US" sz="2000" dirty="0"/>
              </a:p>
            </p:txBody>
          </p:sp>
        </mc:Choice>
        <mc:Fallback xmlns="">
          <p:sp>
            <p:nvSpPr>
              <p:cNvPr id="25" name="TextBox 24">
                <a:extLst>
                  <a:ext uri="{FF2B5EF4-FFF2-40B4-BE49-F238E27FC236}">
                    <a16:creationId xmlns:a16="http://schemas.microsoft.com/office/drawing/2014/main" id="{CFD6D191-8649-487E-A716-1FECD2EB40D9}"/>
                  </a:ext>
                </a:extLst>
              </p:cNvPr>
              <p:cNvSpPr txBox="1">
                <a:spLocks noRot="1" noChangeAspect="1" noMove="1" noResize="1" noEditPoints="1" noAdjustHandles="1" noChangeArrowheads="1" noChangeShapeType="1" noTextEdit="1"/>
              </p:cNvSpPr>
              <p:nvPr/>
            </p:nvSpPr>
            <p:spPr>
              <a:xfrm>
                <a:off x="1864242" y="3828289"/>
                <a:ext cx="4625162" cy="440698"/>
              </a:xfrm>
              <a:prstGeom prst="rect">
                <a:avLst/>
              </a:prstGeom>
              <a:blipFill>
                <a:blip r:embed="rId6"/>
                <a:stretch>
                  <a:fillRect l="-1186" t="-6944" b="-13889"/>
                </a:stretch>
              </a:blipFill>
              <a:ln>
                <a:noFill/>
              </a:ln>
            </p:spPr>
            <p:txBody>
              <a:bodyPr/>
              <a:lstStyle/>
              <a:p>
                <a:r>
                  <a:rPr lang="en-US">
                    <a:noFill/>
                  </a:rPr>
                  <a:t> </a:t>
                </a:r>
              </a:p>
            </p:txBody>
          </p:sp>
        </mc:Fallback>
      </mc:AlternateContent>
      <p:sp>
        <p:nvSpPr>
          <p:cNvPr id="27" name="Rectangle 26">
            <a:extLst>
              <a:ext uri="{FF2B5EF4-FFF2-40B4-BE49-F238E27FC236}">
                <a16:creationId xmlns:a16="http://schemas.microsoft.com/office/drawing/2014/main" id="{4F49A18E-328C-4DA2-AC18-0DC9B9B109D5}"/>
              </a:ext>
            </a:extLst>
          </p:cNvPr>
          <p:cNvSpPr/>
          <p:nvPr/>
        </p:nvSpPr>
        <p:spPr>
          <a:xfrm>
            <a:off x="5652976" y="3821486"/>
            <a:ext cx="1945395" cy="497597"/>
          </a:xfrm>
          <a:prstGeom prst="rect">
            <a:avLst/>
          </a:prstGeom>
          <a:ln>
            <a:solidFill>
              <a:srgbClr val="CCFFCC"/>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QUANTUM FISHER INFORMATION</a:t>
            </a:r>
          </a:p>
        </p:txBody>
      </p:sp>
      <p:sp>
        <p:nvSpPr>
          <p:cNvPr id="30" name="Google Shape;94;p19">
            <a:extLst>
              <a:ext uri="{FF2B5EF4-FFF2-40B4-BE49-F238E27FC236}">
                <a16:creationId xmlns:a16="http://schemas.microsoft.com/office/drawing/2014/main" id="{31460345-BA79-46D7-9E49-86FAE3390FB4}"/>
              </a:ext>
            </a:extLst>
          </p:cNvPr>
          <p:cNvSpPr txBox="1">
            <a:spLocks/>
          </p:cNvSpPr>
          <p:nvPr/>
        </p:nvSpPr>
        <p:spPr>
          <a:xfrm>
            <a:off x="437660" y="1279369"/>
            <a:ext cx="8141090" cy="364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1600"/>
              </a:spcBef>
              <a:spcAft>
                <a:spcPts val="160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412750" indent="-285750">
              <a:buSzPts val="1600"/>
            </a:pPr>
            <a:r>
              <a:rPr lang="en-US" sz="1600" dirty="0"/>
              <a:t>We   are   focusing   on   single   parameter   estimation.</a:t>
            </a:r>
          </a:p>
        </p:txBody>
      </p:sp>
      <p:sp>
        <p:nvSpPr>
          <p:cNvPr id="31" name="Arrow: Right 30">
            <a:extLst>
              <a:ext uri="{FF2B5EF4-FFF2-40B4-BE49-F238E27FC236}">
                <a16:creationId xmlns:a16="http://schemas.microsoft.com/office/drawing/2014/main" id="{991CDCB2-76C9-4593-9DF4-286657D5419F}"/>
              </a:ext>
            </a:extLst>
          </p:cNvPr>
          <p:cNvSpPr/>
          <p:nvPr/>
        </p:nvSpPr>
        <p:spPr>
          <a:xfrm>
            <a:off x="4265792" y="3987814"/>
            <a:ext cx="1212983" cy="1649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2932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901321-E2F8-4AF4-B1C3-F3F582A809F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7" name="Straight Connector 6">
            <a:extLst>
              <a:ext uri="{FF2B5EF4-FFF2-40B4-BE49-F238E27FC236}">
                <a16:creationId xmlns:a16="http://schemas.microsoft.com/office/drawing/2014/main" id="{23FC65A9-A5F8-41A4-B255-54A435A45F6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E00F268-F86A-44F4-BCF1-078736D00028}"/>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8382503A-5B86-42F9-BC5D-23A1FD886616}"/>
              </a:ext>
            </a:extLst>
          </p:cNvPr>
          <p:cNvSpPr/>
          <p:nvPr/>
        </p:nvSpPr>
        <p:spPr>
          <a:xfrm>
            <a:off x="1013636" y="1311905"/>
            <a:ext cx="1467293" cy="55289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SHOT NOISE LIMIT (SNL)</a:t>
            </a:r>
          </a:p>
        </p:txBody>
      </p:sp>
      <p:sp>
        <p:nvSpPr>
          <p:cNvPr id="4" name="Arrow: Right 3">
            <a:extLst>
              <a:ext uri="{FF2B5EF4-FFF2-40B4-BE49-F238E27FC236}">
                <a16:creationId xmlns:a16="http://schemas.microsoft.com/office/drawing/2014/main" id="{511C40C1-3BDD-40C9-9ACD-D335C8A7899B}"/>
              </a:ext>
            </a:extLst>
          </p:cNvPr>
          <p:cNvSpPr/>
          <p:nvPr/>
        </p:nvSpPr>
        <p:spPr>
          <a:xfrm>
            <a:off x="3296093" y="1516912"/>
            <a:ext cx="1467293" cy="163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A16A882-391C-43F4-B5CE-9894961A3768}"/>
                  </a:ext>
                </a:extLst>
              </p:cNvPr>
              <p:cNvSpPr/>
              <p:nvPr/>
            </p:nvSpPr>
            <p:spPr>
              <a:xfrm>
                <a:off x="4976037" y="1162492"/>
                <a:ext cx="3657600" cy="871871"/>
              </a:xfrm>
              <a:prstGeom prst="rect">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N repetitions of the same measurement, the statistical fluctuation scales as </a:t>
                </a:r>
                <a14:m>
                  <m:oMath xmlns:m="http://schemas.openxmlformats.org/officeDocument/2006/math">
                    <m:f>
                      <m:fPr>
                        <m:ctrlPr>
                          <a:rPr lang="en-US" sz="1600" b="1" i="1" smtClean="0">
                            <a:solidFill>
                              <a:schemeClr val="tx1"/>
                            </a:solidFill>
                            <a:latin typeface="Cambria Math" panose="02040503050406030204" pitchFamily="18" charset="0"/>
                            <a:ea typeface="Cambria Math" panose="02040503050406030204" pitchFamily="18" charset="0"/>
                          </a:rPr>
                        </m:ctrlPr>
                      </m:fPr>
                      <m:num>
                        <m:r>
                          <a:rPr lang="en-US" sz="1600" b="1" i="0" smtClean="0">
                            <a:solidFill>
                              <a:schemeClr val="tx1"/>
                            </a:solidFill>
                            <a:latin typeface="Cambria Math" panose="02040503050406030204" pitchFamily="18" charset="0"/>
                            <a:ea typeface="Cambria Math" panose="02040503050406030204" pitchFamily="18" charset="0"/>
                          </a:rPr>
                          <m:t>𝟏</m:t>
                        </m:r>
                      </m:num>
                      <m:den>
                        <m:rad>
                          <m:radPr>
                            <m:degHide m:val="on"/>
                            <m:ctrlPr>
                              <a:rPr lang="en-US" sz="1600" b="1" i="1" smtClean="0">
                                <a:solidFill>
                                  <a:schemeClr val="tx1"/>
                                </a:solidFill>
                                <a:latin typeface="Cambria Math" panose="02040503050406030204" pitchFamily="18" charset="0"/>
                                <a:ea typeface="Cambria Math" panose="02040503050406030204" pitchFamily="18" charset="0"/>
                              </a:rPr>
                            </m:ctrlPr>
                          </m:radPr>
                          <m:deg/>
                          <m:e>
                            <m:r>
                              <a:rPr lang="en-US" sz="1600" b="1" i="1" smtClean="0">
                                <a:solidFill>
                                  <a:schemeClr val="tx1"/>
                                </a:solidFill>
                                <a:latin typeface="Cambria Math" panose="02040503050406030204" pitchFamily="18" charset="0"/>
                                <a:ea typeface="Cambria Math" panose="02040503050406030204" pitchFamily="18" charset="0"/>
                              </a:rPr>
                              <m:t>𝑵</m:t>
                            </m:r>
                          </m:e>
                        </m:rad>
                      </m:den>
                    </m:f>
                    <m:r>
                      <a:rPr lang="en-US" sz="1600" b="0" i="0"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 which is called the shot noise limit (SNL)</a:t>
                </a:r>
              </a:p>
            </p:txBody>
          </p:sp>
        </mc:Choice>
        <mc:Fallback xmlns="">
          <p:sp>
            <p:nvSpPr>
              <p:cNvPr id="5" name="Rectangle 4">
                <a:extLst>
                  <a:ext uri="{FF2B5EF4-FFF2-40B4-BE49-F238E27FC236}">
                    <a16:creationId xmlns:a16="http://schemas.microsoft.com/office/drawing/2014/main" id="{9A16A882-391C-43F4-B5CE-9894961A3768}"/>
                  </a:ext>
                </a:extLst>
              </p:cNvPr>
              <p:cNvSpPr>
                <a:spLocks noRot="1" noChangeAspect="1" noMove="1" noResize="1" noEditPoints="1" noAdjustHandles="1" noChangeArrowheads="1" noChangeShapeType="1" noTextEdit="1"/>
              </p:cNvSpPr>
              <p:nvPr/>
            </p:nvSpPr>
            <p:spPr>
              <a:xfrm>
                <a:off x="4976037" y="1162492"/>
                <a:ext cx="3657600" cy="871871"/>
              </a:xfrm>
              <a:prstGeom prst="rect">
                <a:avLst/>
              </a:prstGeom>
              <a:blipFill>
                <a:blip r:embed="rId2"/>
                <a:stretch>
                  <a:fillRect l="-166" t="-680" r="-1325" b="-6122"/>
                </a:stretch>
              </a:blipFill>
              <a:ln>
                <a:solidFill>
                  <a:srgbClr val="003399"/>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E19C1B6-1DD3-407E-8CA5-3D01A1EDE5D6}"/>
              </a:ext>
            </a:extLst>
          </p:cNvPr>
          <p:cNvSpPr/>
          <p:nvPr/>
        </p:nvSpPr>
        <p:spPr>
          <a:xfrm>
            <a:off x="0" y="5044924"/>
            <a:ext cx="9144000" cy="9857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Google Shape;93;p19">
            <a:extLst>
              <a:ext uri="{FF2B5EF4-FFF2-40B4-BE49-F238E27FC236}">
                <a16:creationId xmlns:a16="http://schemas.microsoft.com/office/drawing/2014/main" id="{B96EE7DA-5EEC-4482-83C6-FD7AF3885D0A}"/>
              </a:ext>
            </a:extLst>
          </p:cNvPr>
          <p:cNvSpPr txBox="1">
            <a:spLocks/>
          </p:cNvSpPr>
          <p:nvPr/>
        </p:nvSpPr>
        <p:spPr>
          <a:xfrm>
            <a:off x="184204" y="416232"/>
            <a:ext cx="449412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000" dirty="0"/>
              <a:t>Limits imposed by Nature</a:t>
            </a:r>
            <a:endParaRPr lang="en-US" sz="3000" dirty="0"/>
          </a:p>
        </p:txBody>
      </p:sp>
    </p:spTree>
    <p:extLst>
      <p:ext uri="{BB962C8B-B14F-4D97-AF65-F5344CB8AC3E}">
        <p14:creationId xmlns:p14="http://schemas.microsoft.com/office/powerpoint/2010/main" val="248278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901321-E2F8-4AF4-B1C3-F3F582A809F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7" name="Straight Connector 6">
            <a:extLst>
              <a:ext uri="{FF2B5EF4-FFF2-40B4-BE49-F238E27FC236}">
                <a16:creationId xmlns:a16="http://schemas.microsoft.com/office/drawing/2014/main" id="{23FC65A9-A5F8-41A4-B255-54A435A45F6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E00F268-F86A-44F4-BCF1-078736D00028}"/>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8382503A-5B86-42F9-BC5D-23A1FD886616}"/>
              </a:ext>
            </a:extLst>
          </p:cNvPr>
          <p:cNvSpPr/>
          <p:nvPr/>
        </p:nvSpPr>
        <p:spPr>
          <a:xfrm>
            <a:off x="1013636" y="1311905"/>
            <a:ext cx="1467293" cy="55289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SHOT NOISE LIMIT (SNL)</a:t>
            </a:r>
          </a:p>
        </p:txBody>
      </p:sp>
      <p:sp>
        <p:nvSpPr>
          <p:cNvPr id="4" name="Arrow: Right 3">
            <a:extLst>
              <a:ext uri="{FF2B5EF4-FFF2-40B4-BE49-F238E27FC236}">
                <a16:creationId xmlns:a16="http://schemas.microsoft.com/office/drawing/2014/main" id="{511C40C1-3BDD-40C9-9ACD-D335C8A7899B}"/>
              </a:ext>
            </a:extLst>
          </p:cNvPr>
          <p:cNvSpPr/>
          <p:nvPr/>
        </p:nvSpPr>
        <p:spPr>
          <a:xfrm>
            <a:off x="3296093" y="1516912"/>
            <a:ext cx="1467293" cy="163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A16A882-391C-43F4-B5CE-9894961A3768}"/>
                  </a:ext>
                </a:extLst>
              </p:cNvPr>
              <p:cNvSpPr/>
              <p:nvPr/>
            </p:nvSpPr>
            <p:spPr>
              <a:xfrm>
                <a:off x="4976037" y="1162492"/>
                <a:ext cx="3657600" cy="871871"/>
              </a:xfrm>
              <a:prstGeom prst="rect">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N repetitions of the same measurement, the statistical fluctuation scales as </a:t>
                </a:r>
                <a14:m>
                  <m:oMath xmlns:m="http://schemas.openxmlformats.org/officeDocument/2006/math">
                    <m:f>
                      <m:fPr>
                        <m:ctrlPr>
                          <a:rPr lang="en-US" sz="1600" b="1" i="1" smtClean="0">
                            <a:solidFill>
                              <a:schemeClr val="tx1"/>
                            </a:solidFill>
                            <a:latin typeface="Cambria Math" panose="02040503050406030204" pitchFamily="18" charset="0"/>
                            <a:ea typeface="Cambria Math" panose="02040503050406030204" pitchFamily="18" charset="0"/>
                          </a:rPr>
                        </m:ctrlPr>
                      </m:fPr>
                      <m:num>
                        <m:r>
                          <a:rPr lang="en-US" sz="1600" b="1" i="0" smtClean="0">
                            <a:solidFill>
                              <a:schemeClr val="tx1"/>
                            </a:solidFill>
                            <a:latin typeface="Cambria Math" panose="02040503050406030204" pitchFamily="18" charset="0"/>
                            <a:ea typeface="Cambria Math" panose="02040503050406030204" pitchFamily="18" charset="0"/>
                          </a:rPr>
                          <m:t>𝟏</m:t>
                        </m:r>
                      </m:num>
                      <m:den>
                        <m:rad>
                          <m:radPr>
                            <m:degHide m:val="on"/>
                            <m:ctrlPr>
                              <a:rPr lang="en-US" sz="1600" b="1" i="1" smtClean="0">
                                <a:solidFill>
                                  <a:schemeClr val="tx1"/>
                                </a:solidFill>
                                <a:latin typeface="Cambria Math" panose="02040503050406030204" pitchFamily="18" charset="0"/>
                                <a:ea typeface="Cambria Math" panose="02040503050406030204" pitchFamily="18" charset="0"/>
                              </a:rPr>
                            </m:ctrlPr>
                          </m:radPr>
                          <m:deg/>
                          <m:e>
                            <m:r>
                              <a:rPr lang="en-US" sz="1600" b="1" i="1" smtClean="0">
                                <a:solidFill>
                                  <a:schemeClr val="tx1"/>
                                </a:solidFill>
                                <a:latin typeface="Cambria Math" panose="02040503050406030204" pitchFamily="18" charset="0"/>
                                <a:ea typeface="Cambria Math" panose="02040503050406030204" pitchFamily="18" charset="0"/>
                              </a:rPr>
                              <m:t>𝑵</m:t>
                            </m:r>
                          </m:e>
                        </m:rad>
                      </m:den>
                    </m:f>
                    <m:r>
                      <a:rPr lang="en-US" sz="1600" b="0" i="0"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 which is called the shot noise limit (SNL)</a:t>
                </a:r>
              </a:p>
            </p:txBody>
          </p:sp>
        </mc:Choice>
        <mc:Fallback xmlns="">
          <p:sp>
            <p:nvSpPr>
              <p:cNvPr id="5" name="Rectangle 4">
                <a:extLst>
                  <a:ext uri="{FF2B5EF4-FFF2-40B4-BE49-F238E27FC236}">
                    <a16:creationId xmlns:a16="http://schemas.microsoft.com/office/drawing/2014/main" id="{9A16A882-391C-43F4-B5CE-9894961A3768}"/>
                  </a:ext>
                </a:extLst>
              </p:cNvPr>
              <p:cNvSpPr>
                <a:spLocks noRot="1" noChangeAspect="1" noMove="1" noResize="1" noEditPoints="1" noAdjustHandles="1" noChangeArrowheads="1" noChangeShapeType="1" noTextEdit="1"/>
              </p:cNvSpPr>
              <p:nvPr/>
            </p:nvSpPr>
            <p:spPr>
              <a:xfrm>
                <a:off x="4976037" y="1162492"/>
                <a:ext cx="3657600" cy="871871"/>
              </a:xfrm>
              <a:prstGeom prst="rect">
                <a:avLst/>
              </a:prstGeom>
              <a:blipFill>
                <a:blip r:embed="rId2"/>
                <a:stretch>
                  <a:fillRect l="-166" t="-680" r="-1325" b="-6122"/>
                </a:stretch>
              </a:blipFill>
              <a:ln>
                <a:solidFill>
                  <a:srgbClr val="003399"/>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AB3E69F1-BA7C-41C1-AD07-7F252F148B13}"/>
              </a:ext>
            </a:extLst>
          </p:cNvPr>
          <p:cNvSpPr/>
          <p:nvPr/>
        </p:nvSpPr>
        <p:spPr>
          <a:xfrm>
            <a:off x="503271" y="2600435"/>
            <a:ext cx="2488019" cy="67007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STANDARD QUANTUM LIMIT </a:t>
            </a:r>
            <a:r>
              <a:rPr lang="en-US" sz="2000" dirty="0">
                <a:solidFill>
                  <a:schemeClr val="tx1"/>
                </a:solidFill>
              </a:rPr>
              <a:t>(SQL)</a:t>
            </a:r>
            <a:endParaRPr lang="en-US" sz="1600" dirty="0">
              <a:solidFill>
                <a:schemeClr val="tx1"/>
              </a:solidFill>
            </a:endParaRPr>
          </a:p>
        </p:txBody>
      </p:sp>
      <p:sp>
        <p:nvSpPr>
          <p:cNvPr id="11" name="Arrow: Right 10">
            <a:extLst>
              <a:ext uri="{FF2B5EF4-FFF2-40B4-BE49-F238E27FC236}">
                <a16:creationId xmlns:a16="http://schemas.microsoft.com/office/drawing/2014/main" id="{B528CA32-700B-421B-AACD-A80715956005}"/>
              </a:ext>
            </a:extLst>
          </p:cNvPr>
          <p:cNvSpPr/>
          <p:nvPr/>
        </p:nvSpPr>
        <p:spPr>
          <a:xfrm>
            <a:off x="3349256" y="2870791"/>
            <a:ext cx="1467293" cy="163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D6DC140-069E-408F-8957-8CCCF825756A}"/>
                  </a:ext>
                </a:extLst>
              </p:cNvPr>
              <p:cNvSpPr/>
              <p:nvPr/>
            </p:nvSpPr>
            <p:spPr>
              <a:xfrm>
                <a:off x="4976036" y="2415807"/>
                <a:ext cx="3749749" cy="1049077"/>
              </a:xfrm>
              <a:prstGeom prst="rect">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Measurement precision of a Mach-Zehnder interferometer of </a:t>
                </a:r>
                <a:r>
                  <a:rPr lang="en-US" b="1" dirty="0">
                    <a:solidFill>
                      <a:schemeClr val="tx1"/>
                    </a:solidFill>
                  </a:rPr>
                  <a:t>N independent particles </a:t>
                </a:r>
                <a:r>
                  <a:rPr lang="en-US" dirty="0">
                    <a:solidFill>
                      <a:schemeClr val="tx1"/>
                    </a:solidFill>
                  </a:rPr>
                  <a:t>is limited by the standard quantum limit (SQL), which has the same scaling </a:t>
                </a:r>
                <a14:m>
                  <m:oMath xmlns:m="http://schemas.openxmlformats.org/officeDocument/2006/math">
                    <m:f>
                      <m:fPr>
                        <m:ctrlPr>
                          <a:rPr lang="en-US" sz="1600" b="1" i="1" smtClean="0">
                            <a:solidFill>
                              <a:schemeClr val="tx1"/>
                            </a:solidFill>
                            <a:latin typeface="Cambria Math" panose="02040503050406030204" pitchFamily="18" charset="0"/>
                            <a:ea typeface="Cambria Math" panose="02040503050406030204" pitchFamily="18" charset="0"/>
                          </a:rPr>
                        </m:ctrlPr>
                      </m:fPr>
                      <m:num>
                        <m:r>
                          <a:rPr lang="en-US" sz="1600" b="1" i="0" smtClean="0">
                            <a:solidFill>
                              <a:schemeClr val="tx1"/>
                            </a:solidFill>
                            <a:latin typeface="Cambria Math" panose="02040503050406030204" pitchFamily="18" charset="0"/>
                            <a:ea typeface="Cambria Math" panose="02040503050406030204" pitchFamily="18" charset="0"/>
                          </a:rPr>
                          <m:t>𝟏</m:t>
                        </m:r>
                      </m:num>
                      <m:den>
                        <m:rad>
                          <m:radPr>
                            <m:degHide m:val="on"/>
                            <m:ctrlPr>
                              <a:rPr lang="en-US" sz="1600" b="1" i="1" smtClean="0">
                                <a:solidFill>
                                  <a:schemeClr val="tx1"/>
                                </a:solidFill>
                                <a:latin typeface="Cambria Math" panose="02040503050406030204" pitchFamily="18" charset="0"/>
                                <a:ea typeface="Cambria Math" panose="02040503050406030204" pitchFamily="18" charset="0"/>
                              </a:rPr>
                            </m:ctrlPr>
                          </m:radPr>
                          <m:deg/>
                          <m:e>
                            <m:r>
                              <a:rPr lang="en-US" sz="1600" b="1" i="1" smtClean="0">
                                <a:solidFill>
                                  <a:schemeClr val="tx1"/>
                                </a:solidFill>
                                <a:latin typeface="Cambria Math" panose="02040503050406030204" pitchFamily="18" charset="0"/>
                                <a:ea typeface="Cambria Math" panose="02040503050406030204" pitchFamily="18" charset="0"/>
                              </a:rPr>
                              <m:t>𝑵</m:t>
                            </m:r>
                          </m:e>
                        </m:rad>
                      </m:den>
                    </m:f>
                    <m:r>
                      <a:rPr lang="en-US" sz="1600" b="0" i="0"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as the SNL.</a:t>
                </a:r>
              </a:p>
            </p:txBody>
          </p:sp>
        </mc:Choice>
        <mc:Fallback xmlns="">
          <p:sp>
            <p:nvSpPr>
              <p:cNvPr id="12" name="Rectangle 11">
                <a:extLst>
                  <a:ext uri="{FF2B5EF4-FFF2-40B4-BE49-F238E27FC236}">
                    <a16:creationId xmlns:a16="http://schemas.microsoft.com/office/drawing/2014/main" id="{FD6DC140-069E-408F-8957-8CCCF825756A}"/>
                  </a:ext>
                </a:extLst>
              </p:cNvPr>
              <p:cNvSpPr>
                <a:spLocks noRot="1" noChangeAspect="1" noMove="1" noResize="1" noEditPoints="1" noAdjustHandles="1" noChangeArrowheads="1" noChangeShapeType="1" noTextEdit="1"/>
              </p:cNvSpPr>
              <p:nvPr/>
            </p:nvSpPr>
            <p:spPr>
              <a:xfrm>
                <a:off x="4976036" y="2415807"/>
                <a:ext cx="3749749" cy="1049077"/>
              </a:xfrm>
              <a:prstGeom prst="rect">
                <a:avLst/>
              </a:prstGeom>
              <a:blipFill>
                <a:blip r:embed="rId3"/>
                <a:stretch>
                  <a:fillRect t="-1705" r="-808" b="-1136"/>
                </a:stretch>
              </a:blipFill>
              <a:ln>
                <a:solidFill>
                  <a:srgbClr val="003399"/>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E19C1B6-1DD3-407E-8CA5-3D01A1EDE5D6}"/>
              </a:ext>
            </a:extLst>
          </p:cNvPr>
          <p:cNvSpPr/>
          <p:nvPr/>
        </p:nvSpPr>
        <p:spPr>
          <a:xfrm>
            <a:off x="0" y="5044924"/>
            <a:ext cx="9144000" cy="9857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Google Shape;93;p19">
            <a:extLst>
              <a:ext uri="{FF2B5EF4-FFF2-40B4-BE49-F238E27FC236}">
                <a16:creationId xmlns:a16="http://schemas.microsoft.com/office/drawing/2014/main" id="{B96EE7DA-5EEC-4482-83C6-FD7AF3885D0A}"/>
              </a:ext>
            </a:extLst>
          </p:cNvPr>
          <p:cNvSpPr txBox="1">
            <a:spLocks/>
          </p:cNvSpPr>
          <p:nvPr/>
        </p:nvSpPr>
        <p:spPr>
          <a:xfrm>
            <a:off x="184204" y="416232"/>
            <a:ext cx="449412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000" dirty="0"/>
              <a:t>Limits imposed by Nature</a:t>
            </a:r>
            <a:endParaRPr lang="en-US" sz="3000" dirty="0"/>
          </a:p>
        </p:txBody>
      </p:sp>
    </p:spTree>
    <p:extLst>
      <p:ext uri="{BB962C8B-B14F-4D97-AF65-F5344CB8AC3E}">
        <p14:creationId xmlns:p14="http://schemas.microsoft.com/office/powerpoint/2010/main" val="2626931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901321-E2F8-4AF4-B1C3-F3F582A809F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7" name="Straight Connector 6">
            <a:extLst>
              <a:ext uri="{FF2B5EF4-FFF2-40B4-BE49-F238E27FC236}">
                <a16:creationId xmlns:a16="http://schemas.microsoft.com/office/drawing/2014/main" id="{23FC65A9-A5F8-41A4-B255-54A435A45F6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E00F268-F86A-44F4-BCF1-078736D00028}"/>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8382503A-5B86-42F9-BC5D-23A1FD886616}"/>
              </a:ext>
            </a:extLst>
          </p:cNvPr>
          <p:cNvSpPr/>
          <p:nvPr/>
        </p:nvSpPr>
        <p:spPr>
          <a:xfrm>
            <a:off x="1013636" y="1311905"/>
            <a:ext cx="1467293" cy="55289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SHOT NOISE LIMIT (SNL)</a:t>
            </a:r>
          </a:p>
        </p:txBody>
      </p:sp>
      <p:sp>
        <p:nvSpPr>
          <p:cNvPr id="4" name="Arrow: Right 3">
            <a:extLst>
              <a:ext uri="{FF2B5EF4-FFF2-40B4-BE49-F238E27FC236}">
                <a16:creationId xmlns:a16="http://schemas.microsoft.com/office/drawing/2014/main" id="{511C40C1-3BDD-40C9-9ACD-D335C8A7899B}"/>
              </a:ext>
            </a:extLst>
          </p:cNvPr>
          <p:cNvSpPr/>
          <p:nvPr/>
        </p:nvSpPr>
        <p:spPr>
          <a:xfrm>
            <a:off x="3296093" y="1516912"/>
            <a:ext cx="1467293" cy="163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A16A882-391C-43F4-B5CE-9894961A3768}"/>
                  </a:ext>
                </a:extLst>
              </p:cNvPr>
              <p:cNvSpPr/>
              <p:nvPr/>
            </p:nvSpPr>
            <p:spPr>
              <a:xfrm>
                <a:off x="4976037" y="1162492"/>
                <a:ext cx="3657600" cy="871871"/>
              </a:xfrm>
              <a:prstGeom prst="rect">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N repetitions of the same measurement, the statistical fluctuation scales as </a:t>
                </a:r>
                <a14:m>
                  <m:oMath xmlns:m="http://schemas.openxmlformats.org/officeDocument/2006/math">
                    <m:f>
                      <m:fPr>
                        <m:ctrlPr>
                          <a:rPr lang="en-US" sz="1600" b="1" i="1" smtClean="0">
                            <a:solidFill>
                              <a:schemeClr val="tx1"/>
                            </a:solidFill>
                            <a:latin typeface="Cambria Math" panose="02040503050406030204" pitchFamily="18" charset="0"/>
                            <a:ea typeface="Cambria Math" panose="02040503050406030204" pitchFamily="18" charset="0"/>
                          </a:rPr>
                        </m:ctrlPr>
                      </m:fPr>
                      <m:num>
                        <m:r>
                          <a:rPr lang="en-US" sz="1600" b="1" i="0" smtClean="0">
                            <a:solidFill>
                              <a:schemeClr val="tx1"/>
                            </a:solidFill>
                            <a:latin typeface="Cambria Math" panose="02040503050406030204" pitchFamily="18" charset="0"/>
                            <a:ea typeface="Cambria Math" panose="02040503050406030204" pitchFamily="18" charset="0"/>
                          </a:rPr>
                          <m:t>𝟏</m:t>
                        </m:r>
                      </m:num>
                      <m:den>
                        <m:rad>
                          <m:radPr>
                            <m:degHide m:val="on"/>
                            <m:ctrlPr>
                              <a:rPr lang="en-US" sz="1600" b="1" i="1" smtClean="0">
                                <a:solidFill>
                                  <a:schemeClr val="tx1"/>
                                </a:solidFill>
                                <a:latin typeface="Cambria Math" panose="02040503050406030204" pitchFamily="18" charset="0"/>
                                <a:ea typeface="Cambria Math" panose="02040503050406030204" pitchFamily="18" charset="0"/>
                              </a:rPr>
                            </m:ctrlPr>
                          </m:radPr>
                          <m:deg/>
                          <m:e>
                            <m:r>
                              <a:rPr lang="en-US" sz="1600" b="1" i="1" smtClean="0">
                                <a:solidFill>
                                  <a:schemeClr val="tx1"/>
                                </a:solidFill>
                                <a:latin typeface="Cambria Math" panose="02040503050406030204" pitchFamily="18" charset="0"/>
                                <a:ea typeface="Cambria Math" panose="02040503050406030204" pitchFamily="18" charset="0"/>
                              </a:rPr>
                              <m:t>𝑵</m:t>
                            </m:r>
                          </m:e>
                        </m:rad>
                      </m:den>
                    </m:f>
                    <m:r>
                      <a:rPr lang="en-US" sz="1600" b="0" i="0"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 which is called the shot noise limit (SNL)</a:t>
                </a:r>
              </a:p>
            </p:txBody>
          </p:sp>
        </mc:Choice>
        <mc:Fallback xmlns="">
          <p:sp>
            <p:nvSpPr>
              <p:cNvPr id="5" name="Rectangle 4">
                <a:extLst>
                  <a:ext uri="{FF2B5EF4-FFF2-40B4-BE49-F238E27FC236}">
                    <a16:creationId xmlns:a16="http://schemas.microsoft.com/office/drawing/2014/main" id="{9A16A882-391C-43F4-B5CE-9894961A3768}"/>
                  </a:ext>
                </a:extLst>
              </p:cNvPr>
              <p:cNvSpPr>
                <a:spLocks noRot="1" noChangeAspect="1" noMove="1" noResize="1" noEditPoints="1" noAdjustHandles="1" noChangeArrowheads="1" noChangeShapeType="1" noTextEdit="1"/>
              </p:cNvSpPr>
              <p:nvPr/>
            </p:nvSpPr>
            <p:spPr>
              <a:xfrm>
                <a:off x="4976037" y="1162492"/>
                <a:ext cx="3657600" cy="871871"/>
              </a:xfrm>
              <a:prstGeom prst="rect">
                <a:avLst/>
              </a:prstGeom>
              <a:blipFill>
                <a:blip r:embed="rId2"/>
                <a:stretch>
                  <a:fillRect l="-166" t="-680" r="-1325" b="-6122"/>
                </a:stretch>
              </a:blipFill>
              <a:ln>
                <a:solidFill>
                  <a:srgbClr val="003399"/>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AB3E69F1-BA7C-41C1-AD07-7F252F148B13}"/>
              </a:ext>
            </a:extLst>
          </p:cNvPr>
          <p:cNvSpPr/>
          <p:nvPr/>
        </p:nvSpPr>
        <p:spPr>
          <a:xfrm>
            <a:off x="503271" y="2600435"/>
            <a:ext cx="2488019" cy="67007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STANDARD QUANTUM LIMIT </a:t>
            </a:r>
            <a:r>
              <a:rPr lang="en-US" sz="2000" dirty="0">
                <a:solidFill>
                  <a:schemeClr val="tx1"/>
                </a:solidFill>
              </a:rPr>
              <a:t>(SQL)</a:t>
            </a:r>
            <a:endParaRPr lang="en-US" sz="1600" dirty="0">
              <a:solidFill>
                <a:schemeClr val="tx1"/>
              </a:solidFill>
            </a:endParaRPr>
          </a:p>
        </p:txBody>
      </p:sp>
      <p:sp>
        <p:nvSpPr>
          <p:cNvPr id="11" name="Arrow: Right 10">
            <a:extLst>
              <a:ext uri="{FF2B5EF4-FFF2-40B4-BE49-F238E27FC236}">
                <a16:creationId xmlns:a16="http://schemas.microsoft.com/office/drawing/2014/main" id="{B528CA32-700B-421B-AACD-A80715956005}"/>
              </a:ext>
            </a:extLst>
          </p:cNvPr>
          <p:cNvSpPr/>
          <p:nvPr/>
        </p:nvSpPr>
        <p:spPr>
          <a:xfrm>
            <a:off x="3349256" y="2870791"/>
            <a:ext cx="1467293" cy="163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D6DC140-069E-408F-8957-8CCCF825756A}"/>
                  </a:ext>
                </a:extLst>
              </p:cNvPr>
              <p:cNvSpPr/>
              <p:nvPr/>
            </p:nvSpPr>
            <p:spPr>
              <a:xfrm>
                <a:off x="4976036" y="2415807"/>
                <a:ext cx="3749749" cy="1049077"/>
              </a:xfrm>
              <a:prstGeom prst="rect">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Measurement precision of a Mach-Zehnder interferometer of </a:t>
                </a:r>
                <a:r>
                  <a:rPr lang="en-US" b="1" dirty="0">
                    <a:solidFill>
                      <a:schemeClr val="tx1"/>
                    </a:solidFill>
                  </a:rPr>
                  <a:t>N independent particles </a:t>
                </a:r>
                <a:r>
                  <a:rPr lang="en-US" dirty="0">
                    <a:solidFill>
                      <a:schemeClr val="tx1"/>
                    </a:solidFill>
                  </a:rPr>
                  <a:t>is limited by the standard quantum limit (SQL), which has the same scaling </a:t>
                </a:r>
                <a14:m>
                  <m:oMath xmlns:m="http://schemas.openxmlformats.org/officeDocument/2006/math">
                    <m:f>
                      <m:fPr>
                        <m:ctrlPr>
                          <a:rPr lang="en-US" sz="1600" b="1" i="1" smtClean="0">
                            <a:solidFill>
                              <a:schemeClr val="tx1"/>
                            </a:solidFill>
                            <a:latin typeface="Cambria Math" panose="02040503050406030204" pitchFamily="18" charset="0"/>
                            <a:ea typeface="Cambria Math" panose="02040503050406030204" pitchFamily="18" charset="0"/>
                          </a:rPr>
                        </m:ctrlPr>
                      </m:fPr>
                      <m:num>
                        <m:r>
                          <a:rPr lang="en-US" sz="1600" b="1" i="0" smtClean="0">
                            <a:solidFill>
                              <a:schemeClr val="tx1"/>
                            </a:solidFill>
                            <a:latin typeface="Cambria Math" panose="02040503050406030204" pitchFamily="18" charset="0"/>
                            <a:ea typeface="Cambria Math" panose="02040503050406030204" pitchFamily="18" charset="0"/>
                          </a:rPr>
                          <m:t>𝟏</m:t>
                        </m:r>
                      </m:num>
                      <m:den>
                        <m:rad>
                          <m:radPr>
                            <m:degHide m:val="on"/>
                            <m:ctrlPr>
                              <a:rPr lang="en-US" sz="1600" b="1" i="1" smtClean="0">
                                <a:solidFill>
                                  <a:schemeClr val="tx1"/>
                                </a:solidFill>
                                <a:latin typeface="Cambria Math" panose="02040503050406030204" pitchFamily="18" charset="0"/>
                                <a:ea typeface="Cambria Math" panose="02040503050406030204" pitchFamily="18" charset="0"/>
                              </a:rPr>
                            </m:ctrlPr>
                          </m:radPr>
                          <m:deg/>
                          <m:e>
                            <m:r>
                              <a:rPr lang="en-US" sz="1600" b="1" i="1" smtClean="0">
                                <a:solidFill>
                                  <a:schemeClr val="tx1"/>
                                </a:solidFill>
                                <a:latin typeface="Cambria Math" panose="02040503050406030204" pitchFamily="18" charset="0"/>
                                <a:ea typeface="Cambria Math" panose="02040503050406030204" pitchFamily="18" charset="0"/>
                              </a:rPr>
                              <m:t>𝑵</m:t>
                            </m:r>
                          </m:e>
                        </m:rad>
                      </m:den>
                    </m:f>
                    <m:r>
                      <a:rPr lang="en-US" sz="1600" b="0" i="0"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as the SNL.</a:t>
                </a:r>
              </a:p>
            </p:txBody>
          </p:sp>
        </mc:Choice>
        <mc:Fallback xmlns="">
          <p:sp>
            <p:nvSpPr>
              <p:cNvPr id="12" name="Rectangle 11">
                <a:extLst>
                  <a:ext uri="{FF2B5EF4-FFF2-40B4-BE49-F238E27FC236}">
                    <a16:creationId xmlns:a16="http://schemas.microsoft.com/office/drawing/2014/main" id="{FD6DC140-069E-408F-8957-8CCCF825756A}"/>
                  </a:ext>
                </a:extLst>
              </p:cNvPr>
              <p:cNvSpPr>
                <a:spLocks noRot="1" noChangeAspect="1" noMove="1" noResize="1" noEditPoints="1" noAdjustHandles="1" noChangeArrowheads="1" noChangeShapeType="1" noTextEdit="1"/>
              </p:cNvSpPr>
              <p:nvPr/>
            </p:nvSpPr>
            <p:spPr>
              <a:xfrm>
                <a:off x="4976036" y="2415807"/>
                <a:ext cx="3749749" cy="1049077"/>
              </a:xfrm>
              <a:prstGeom prst="rect">
                <a:avLst/>
              </a:prstGeom>
              <a:blipFill>
                <a:blip r:embed="rId3"/>
                <a:stretch>
                  <a:fillRect t="-1705" r="-808" b="-1136"/>
                </a:stretch>
              </a:blipFill>
              <a:ln>
                <a:solidFill>
                  <a:srgbClr val="003399"/>
                </a:solid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1717D864-4B70-49B1-BAA6-92D2ABEB714D}"/>
              </a:ext>
            </a:extLst>
          </p:cNvPr>
          <p:cNvSpPr/>
          <p:nvPr/>
        </p:nvSpPr>
        <p:spPr>
          <a:xfrm>
            <a:off x="467829" y="4046021"/>
            <a:ext cx="2558905" cy="55289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HEISENBERG LIMIT (HL)</a:t>
            </a:r>
          </a:p>
        </p:txBody>
      </p:sp>
      <p:sp>
        <p:nvSpPr>
          <p:cNvPr id="14" name="Arrow: Right 13">
            <a:extLst>
              <a:ext uri="{FF2B5EF4-FFF2-40B4-BE49-F238E27FC236}">
                <a16:creationId xmlns:a16="http://schemas.microsoft.com/office/drawing/2014/main" id="{57EF68E4-E712-47BF-BB48-ED813B2EFCBA}"/>
              </a:ext>
            </a:extLst>
          </p:cNvPr>
          <p:cNvSpPr/>
          <p:nvPr/>
        </p:nvSpPr>
        <p:spPr>
          <a:xfrm>
            <a:off x="3349256" y="4306186"/>
            <a:ext cx="1467293" cy="163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8E3B09F-A43A-476D-A10B-2A5B492C179E}"/>
                  </a:ext>
                </a:extLst>
              </p:cNvPr>
              <p:cNvSpPr/>
              <p:nvPr/>
            </p:nvSpPr>
            <p:spPr>
              <a:xfrm>
                <a:off x="4976036" y="3846328"/>
                <a:ext cx="3749749" cy="1049077"/>
              </a:xfrm>
              <a:prstGeom prst="rect">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Measurement precision of a Mach-Zehnder interferometer of </a:t>
                </a:r>
                <a:r>
                  <a:rPr lang="en-US" b="1" dirty="0">
                    <a:solidFill>
                      <a:schemeClr val="tx1"/>
                    </a:solidFill>
                  </a:rPr>
                  <a:t>N entangled particles </a:t>
                </a:r>
                <a:r>
                  <a:rPr lang="en-US" dirty="0">
                    <a:solidFill>
                      <a:schemeClr val="tx1"/>
                    </a:solidFill>
                  </a:rPr>
                  <a:t>in the NOON state can reach the Heisenberg limit which has scaling </a:t>
                </a:r>
                <a14:m>
                  <m:oMath xmlns:m="http://schemas.openxmlformats.org/officeDocument/2006/math">
                    <m:f>
                      <m:fPr>
                        <m:ctrlPr>
                          <a:rPr lang="en-US" sz="1600" b="1" i="1" smtClean="0">
                            <a:solidFill>
                              <a:schemeClr val="tx1"/>
                            </a:solidFill>
                            <a:latin typeface="Cambria Math" panose="02040503050406030204" pitchFamily="18" charset="0"/>
                            <a:ea typeface="Cambria Math" panose="02040503050406030204" pitchFamily="18" charset="0"/>
                          </a:rPr>
                        </m:ctrlPr>
                      </m:fPr>
                      <m:num>
                        <m:r>
                          <a:rPr lang="en-US" sz="1600" b="1" i="0" smtClean="0">
                            <a:solidFill>
                              <a:schemeClr val="tx1"/>
                            </a:solidFill>
                            <a:latin typeface="Cambria Math" panose="02040503050406030204" pitchFamily="18" charset="0"/>
                            <a:ea typeface="Cambria Math" panose="02040503050406030204" pitchFamily="18" charset="0"/>
                          </a:rPr>
                          <m:t>𝟏</m:t>
                        </m:r>
                      </m:num>
                      <m:den>
                        <m:r>
                          <a:rPr lang="en-US" sz="1600" b="1" i="1" smtClean="0">
                            <a:solidFill>
                              <a:schemeClr val="tx1"/>
                            </a:solidFill>
                            <a:latin typeface="Cambria Math" panose="02040503050406030204" pitchFamily="18" charset="0"/>
                            <a:ea typeface="Cambria Math" panose="02040503050406030204" pitchFamily="18" charset="0"/>
                          </a:rPr>
                          <m:t>𝑵</m:t>
                        </m:r>
                      </m:den>
                    </m:f>
                  </m:oMath>
                </a14:m>
                <a:endParaRPr lang="en-US" sz="1600" dirty="0">
                  <a:solidFill>
                    <a:schemeClr val="tx1"/>
                  </a:solidFill>
                </a:endParaRPr>
              </a:p>
            </p:txBody>
          </p:sp>
        </mc:Choice>
        <mc:Fallback xmlns="">
          <p:sp>
            <p:nvSpPr>
              <p:cNvPr id="15" name="Rectangle 14">
                <a:extLst>
                  <a:ext uri="{FF2B5EF4-FFF2-40B4-BE49-F238E27FC236}">
                    <a16:creationId xmlns:a16="http://schemas.microsoft.com/office/drawing/2014/main" id="{08E3B09F-A43A-476D-A10B-2A5B492C179E}"/>
                  </a:ext>
                </a:extLst>
              </p:cNvPr>
              <p:cNvSpPr>
                <a:spLocks noRot="1" noChangeAspect="1" noMove="1" noResize="1" noEditPoints="1" noAdjustHandles="1" noChangeArrowheads="1" noChangeShapeType="1" noTextEdit="1"/>
              </p:cNvSpPr>
              <p:nvPr/>
            </p:nvSpPr>
            <p:spPr>
              <a:xfrm>
                <a:off x="4976036" y="3846328"/>
                <a:ext cx="3749749" cy="1049077"/>
              </a:xfrm>
              <a:prstGeom prst="rect">
                <a:avLst/>
              </a:prstGeom>
              <a:blipFill>
                <a:blip r:embed="rId4"/>
                <a:stretch>
                  <a:fillRect t="-1705" b="-1136"/>
                </a:stretch>
              </a:blipFill>
              <a:ln>
                <a:solidFill>
                  <a:srgbClr val="003399"/>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E19C1B6-1DD3-407E-8CA5-3D01A1EDE5D6}"/>
              </a:ext>
            </a:extLst>
          </p:cNvPr>
          <p:cNvSpPr/>
          <p:nvPr/>
        </p:nvSpPr>
        <p:spPr>
          <a:xfrm>
            <a:off x="0" y="5044924"/>
            <a:ext cx="9144000" cy="9857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Google Shape;93;p19">
            <a:extLst>
              <a:ext uri="{FF2B5EF4-FFF2-40B4-BE49-F238E27FC236}">
                <a16:creationId xmlns:a16="http://schemas.microsoft.com/office/drawing/2014/main" id="{B96EE7DA-5EEC-4482-83C6-FD7AF3885D0A}"/>
              </a:ext>
            </a:extLst>
          </p:cNvPr>
          <p:cNvSpPr txBox="1">
            <a:spLocks/>
          </p:cNvSpPr>
          <p:nvPr/>
        </p:nvSpPr>
        <p:spPr>
          <a:xfrm>
            <a:off x="184204" y="416232"/>
            <a:ext cx="449412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000" dirty="0"/>
              <a:t>Limits imposed by Nature</a:t>
            </a:r>
            <a:endParaRPr lang="en-US" sz="3000" dirty="0"/>
          </a:p>
        </p:txBody>
      </p:sp>
    </p:spTree>
    <p:extLst>
      <p:ext uri="{BB962C8B-B14F-4D97-AF65-F5344CB8AC3E}">
        <p14:creationId xmlns:p14="http://schemas.microsoft.com/office/powerpoint/2010/main" val="1846489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4" name="Google Shape;94;p19"/>
              <p:cNvSpPr txBox="1">
                <a:spLocks noGrp="1"/>
              </p:cNvSpPr>
              <p:nvPr>
                <p:ph type="body" idx="1"/>
              </p:nvPr>
            </p:nvSpPr>
            <p:spPr>
              <a:xfrm>
                <a:off x="311700" y="1112429"/>
                <a:ext cx="3999900" cy="3792723"/>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1600"/>
                  </a:spcBef>
                  <a:spcAft>
                    <a:spcPts val="0"/>
                  </a:spcAft>
                  <a:buSzPts val="1600"/>
                  <a:buAutoNum type="arabicPeriod"/>
                </a:pPr>
                <a:r>
                  <a:rPr lang="en" dirty="0"/>
                  <a:t>Indirect estimation of the unknown parameter by imprinting it to a probe state.</a:t>
                </a:r>
              </a:p>
              <a:p>
                <a:pPr marL="457200" lvl="0" indent="-330200" algn="l" rtl="0">
                  <a:lnSpc>
                    <a:spcPct val="100000"/>
                  </a:lnSpc>
                  <a:spcBef>
                    <a:spcPts val="1600"/>
                  </a:spcBef>
                  <a:spcAft>
                    <a:spcPts val="1600"/>
                  </a:spcAft>
                  <a:buSzPts val="1600"/>
                  <a:buAutoNum type="arabicPeriod"/>
                </a:pPr>
                <a:r>
                  <a:rPr lang="en" dirty="0"/>
                  <a:t>Taking N identical </a:t>
                </a:r>
                <a:r>
                  <a:rPr lang="en" b="1" dirty="0"/>
                  <a:t>SEPARABLE</a:t>
                </a:r>
                <a:r>
                  <a:rPr lang="en" dirty="0"/>
                  <a:t> probe states and going through the required steps.</a:t>
                </a:r>
              </a:p>
              <a:p>
                <a:pPr marL="457200" lvl="0" indent="-330200" algn="l" rtl="0">
                  <a:lnSpc>
                    <a:spcPct val="100000"/>
                  </a:lnSpc>
                  <a:spcBef>
                    <a:spcPts val="1600"/>
                  </a:spcBef>
                  <a:spcAft>
                    <a:spcPts val="1600"/>
                  </a:spcAft>
                  <a:buSzPts val="1600"/>
                  <a:buAutoNum type="arabicPeriod"/>
                </a:pPr>
                <a:r>
                  <a:rPr lang="en" dirty="0"/>
                  <a:t>Analogous to classical estimation of unknown parameter, provide no advantage. Scalses </a:t>
                </a:r>
                <a14:m>
                  <m:oMath xmlns:m="http://schemas.openxmlformats.org/officeDocument/2006/math">
                    <m:f>
                      <m:fPr>
                        <m:ctrlPr>
                          <a:rPr lang="en-US" sz="1500" b="1" i="1" smtClean="0">
                            <a:solidFill>
                              <a:schemeClr val="tx1"/>
                            </a:solidFill>
                            <a:latin typeface="Cambria Math" panose="02040503050406030204" pitchFamily="18" charset="0"/>
                            <a:ea typeface="Cambria Math" panose="02040503050406030204" pitchFamily="18" charset="0"/>
                          </a:rPr>
                        </m:ctrlPr>
                      </m:fPr>
                      <m:num>
                        <m:r>
                          <a:rPr lang="en-US" sz="1500" b="1" i="0" smtClean="0">
                            <a:solidFill>
                              <a:schemeClr val="tx1"/>
                            </a:solidFill>
                            <a:latin typeface="Cambria Math" panose="02040503050406030204" pitchFamily="18" charset="0"/>
                            <a:ea typeface="Cambria Math" panose="02040503050406030204" pitchFamily="18" charset="0"/>
                          </a:rPr>
                          <m:t>𝟏</m:t>
                        </m:r>
                      </m:num>
                      <m:den>
                        <m:rad>
                          <m:radPr>
                            <m:degHide m:val="on"/>
                            <m:ctrlPr>
                              <a:rPr lang="en-US" sz="1500" b="1" i="1" smtClean="0">
                                <a:solidFill>
                                  <a:schemeClr val="tx1"/>
                                </a:solidFill>
                                <a:latin typeface="Cambria Math" panose="02040503050406030204" pitchFamily="18" charset="0"/>
                                <a:ea typeface="Cambria Math" panose="02040503050406030204" pitchFamily="18" charset="0"/>
                              </a:rPr>
                            </m:ctrlPr>
                          </m:radPr>
                          <m:deg/>
                          <m:e>
                            <m:r>
                              <a:rPr lang="en-US" sz="1500" b="1" i="1" smtClean="0">
                                <a:solidFill>
                                  <a:schemeClr val="tx1"/>
                                </a:solidFill>
                                <a:latin typeface="Cambria Math" panose="02040503050406030204" pitchFamily="18" charset="0"/>
                                <a:ea typeface="Cambria Math" panose="02040503050406030204" pitchFamily="18" charset="0"/>
                              </a:rPr>
                              <m:t>𝑵</m:t>
                            </m:r>
                          </m:e>
                        </m:rad>
                      </m:den>
                    </m:f>
                  </m:oMath>
                </a14:m>
                <a:r>
                  <a:rPr lang="en" dirty="0"/>
                  <a:t> .</a:t>
                </a:r>
              </a:p>
              <a:p>
                <a:pPr marL="457200" lvl="0" indent="-330200" algn="l" rtl="0">
                  <a:lnSpc>
                    <a:spcPct val="100000"/>
                  </a:lnSpc>
                  <a:spcBef>
                    <a:spcPts val="1600"/>
                  </a:spcBef>
                  <a:spcAft>
                    <a:spcPts val="1600"/>
                  </a:spcAft>
                  <a:buSzPts val="1600"/>
                  <a:buAutoNum type="arabicPeriod"/>
                </a:pPr>
                <a:r>
                  <a:rPr lang="en-US" dirty="0"/>
                  <a:t>Mach-Zehnder interferometry, Ramsey interferometry.</a:t>
                </a:r>
                <a:endParaRPr dirty="0"/>
              </a:p>
            </p:txBody>
          </p:sp>
        </mc:Choice>
        <mc:Fallback xmlns="">
          <p:sp>
            <p:nvSpPr>
              <p:cNvPr id="94" name="Google Shape;94;p19"/>
              <p:cNvSpPr txBox="1">
                <a:spLocks noGrp="1" noRot="1" noChangeAspect="1" noMove="1" noResize="1" noEditPoints="1" noAdjustHandles="1" noChangeArrowheads="1" noChangeShapeType="1" noTextEdit="1"/>
              </p:cNvSpPr>
              <p:nvPr>
                <p:ph type="body" idx="1"/>
              </p:nvPr>
            </p:nvSpPr>
            <p:spPr>
              <a:xfrm>
                <a:off x="311700" y="1112429"/>
                <a:ext cx="3999900" cy="3792723"/>
              </a:xfrm>
              <a:prstGeom prst="rect">
                <a:avLst/>
              </a:prstGeom>
              <a:blipFill>
                <a:blip r:embed="rId3"/>
                <a:stretch>
                  <a:fillRect r="-61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1A4FE1-E819-4368-BDC5-E7BE76D7806E}"/>
              </a:ext>
            </a:extLst>
          </p:cNvPr>
          <p:cNvPicPr>
            <a:picLocks noChangeAspect="1"/>
          </p:cNvPicPr>
          <p:nvPr/>
        </p:nvPicPr>
        <p:blipFill>
          <a:blip r:embed="rId4"/>
          <a:stretch>
            <a:fillRect/>
          </a:stretch>
        </p:blipFill>
        <p:spPr>
          <a:xfrm>
            <a:off x="5546929" y="1112430"/>
            <a:ext cx="3193222" cy="3515689"/>
          </a:xfrm>
          <a:prstGeom prst="rect">
            <a:avLst/>
          </a:prstGeom>
          <a:ln>
            <a:solidFill>
              <a:schemeClr val="tx2">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1" name="Rectangle 10">
            <a:extLst>
              <a:ext uri="{FF2B5EF4-FFF2-40B4-BE49-F238E27FC236}">
                <a16:creationId xmlns:a16="http://schemas.microsoft.com/office/drawing/2014/main" id="{0BEFE620-F9AB-4134-A938-27082B5104CC}"/>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12" name="Straight Connector 11">
            <a:extLst>
              <a:ext uri="{FF2B5EF4-FFF2-40B4-BE49-F238E27FC236}">
                <a16:creationId xmlns:a16="http://schemas.microsoft.com/office/drawing/2014/main" id="{FDCC04B3-B5FF-4F4C-AD21-95C3E38E2F6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394666A-D598-4B75-A084-9962FF709809}"/>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8181D8CE-C5C2-4305-8C5A-B1E4220D3449}"/>
              </a:ext>
            </a:extLst>
          </p:cNvPr>
          <p:cNvSpPr/>
          <p:nvPr/>
        </p:nvSpPr>
        <p:spPr>
          <a:xfrm>
            <a:off x="0" y="4980467"/>
            <a:ext cx="9144000" cy="16303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79CC21F-D800-49F0-A5CA-51F3BB38562A}"/>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   https://doi.org/10.3390/e23060685</a:t>
            </a:r>
          </a:p>
        </p:txBody>
      </p:sp>
      <p:sp>
        <p:nvSpPr>
          <p:cNvPr id="17" name="Google Shape;93;p19">
            <a:extLst>
              <a:ext uri="{FF2B5EF4-FFF2-40B4-BE49-F238E27FC236}">
                <a16:creationId xmlns:a16="http://schemas.microsoft.com/office/drawing/2014/main" id="{64CB0C27-4DD4-40C2-9B24-F25134052FB8}"/>
              </a:ext>
            </a:extLst>
          </p:cNvPr>
          <p:cNvSpPr txBox="1">
            <a:spLocks noGrp="1"/>
          </p:cNvSpPr>
          <p:nvPr>
            <p:ph type="title"/>
          </p:nvPr>
        </p:nvSpPr>
        <p:spPr>
          <a:xfrm>
            <a:off x="184204" y="416232"/>
            <a:ext cx="484854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r>
              <a:rPr lang="en" b="1" dirty="0"/>
              <a:t>Experimental Realization 1</a:t>
            </a:r>
            <a:endParaRPr lang="en-US" b="1" dirty="0"/>
          </a:p>
        </p:txBody>
      </p:sp>
      <p:sp>
        <p:nvSpPr>
          <p:cNvPr id="15" name="Rectangle 14">
            <a:extLst>
              <a:ext uri="{FF2B5EF4-FFF2-40B4-BE49-F238E27FC236}">
                <a16:creationId xmlns:a16="http://schemas.microsoft.com/office/drawing/2014/main" id="{4366FD01-89B8-4D75-88A6-06B4ED5E2AAB}"/>
              </a:ext>
            </a:extLst>
          </p:cNvPr>
          <p:cNvSpPr/>
          <p:nvPr/>
        </p:nvSpPr>
        <p:spPr>
          <a:xfrm>
            <a:off x="2572330" y="4980467"/>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6" name="Picture 5">
            <a:extLst>
              <a:ext uri="{FF2B5EF4-FFF2-40B4-BE49-F238E27FC236}">
                <a16:creationId xmlns:a16="http://schemas.microsoft.com/office/drawing/2014/main" id="{4241C61A-5863-4D2B-9749-F2B04B1F716C}"/>
              </a:ext>
            </a:extLst>
          </p:cNvPr>
          <p:cNvPicPr>
            <a:picLocks noChangeAspect="1"/>
          </p:cNvPicPr>
          <p:nvPr/>
        </p:nvPicPr>
        <p:blipFill>
          <a:blip r:embed="rId3"/>
          <a:stretch>
            <a:fillRect/>
          </a:stretch>
        </p:blipFill>
        <p:spPr>
          <a:xfrm>
            <a:off x="5556581" y="1112429"/>
            <a:ext cx="3193222" cy="3515689"/>
          </a:xfrm>
          <a:prstGeom prst="rect">
            <a:avLst/>
          </a:prstGeom>
          <a:ln>
            <a:solidFill>
              <a:schemeClr val="tx2">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0" name="Rectangle 9">
            <a:extLst>
              <a:ext uri="{FF2B5EF4-FFF2-40B4-BE49-F238E27FC236}">
                <a16:creationId xmlns:a16="http://schemas.microsoft.com/office/drawing/2014/main" id="{73E252E8-2993-493A-98E4-B6E114E58ED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11" name="Straight Connector 10">
            <a:extLst>
              <a:ext uri="{FF2B5EF4-FFF2-40B4-BE49-F238E27FC236}">
                <a16:creationId xmlns:a16="http://schemas.microsoft.com/office/drawing/2014/main" id="{02425ABE-E20C-40AF-95D1-786F31A690F5}"/>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C0D6031-8DDB-4E01-977C-9A52720CDB1B}"/>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A7F3F56-4619-4AC8-A34D-7FB05CF231BD}"/>
              </a:ext>
            </a:extLst>
          </p:cNvPr>
          <p:cNvSpPr/>
          <p:nvPr/>
        </p:nvSpPr>
        <p:spPr>
          <a:xfrm>
            <a:off x="0" y="4980467"/>
            <a:ext cx="9144000" cy="16303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FF832D-007F-48FA-B135-02F443366EF2}"/>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   https://doi.org/10.3390/e23060685</a:t>
            </a:r>
          </a:p>
        </p:txBody>
      </p:sp>
      <p:sp>
        <p:nvSpPr>
          <p:cNvPr id="18" name="Google Shape;93;p19">
            <a:extLst>
              <a:ext uri="{FF2B5EF4-FFF2-40B4-BE49-F238E27FC236}">
                <a16:creationId xmlns:a16="http://schemas.microsoft.com/office/drawing/2014/main" id="{017699C4-215D-4C23-A598-1BC170B0E7BE}"/>
              </a:ext>
            </a:extLst>
          </p:cNvPr>
          <p:cNvSpPr txBox="1">
            <a:spLocks noGrp="1"/>
          </p:cNvSpPr>
          <p:nvPr>
            <p:ph type="title"/>
          </p:nvPr>
        </p:nvSpPr>
        <p:spPr>
          <a:xfrm>
            <a:off x="184204" y="416232"/>
            <a:ext cx="480601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r>
              <a:rPr lang="en" b="1" dirty="0"/>
              <a:t>Experimental Realization 2</a:t>
            </a:r>
            <a:endParaRPr lang="en-US" b="1" dirty="0"/>
          </a:p>
        </p:txBody>
      </p:sp>
      <mc:AlternateContent xmlns:mc="http://schemas.openxmlformats.org/markup-compatibility/2006" xmlns:a14="http://schemas.microsoft.com/office/drawing/2010/main">
        <mc:Choice Requires="a14">
          <p:sp>
            <p:nvSpPr>
              <p:cNvPr id="15" name="Google Shape;94;p19">
                <a:extLst>
                  <a:ext uri="{FF2B5EF4-FFF2-40B4-BE49-F238E27FC236}">
                    <a16:creationId xmlns:a16="http://schemas.microsoft.com/office/drawing/2014/main" id="{6927A05D-CEEB-447E-AC71-70230990EA82}"/>
                  </a:ext>
                </a:extLst>
              </p:cNvPr>
              <p:cNvSpPr txBox="1">
                <a:spLocks noGrp="1"/>
              </p:cNvSpPr>
              <p:nvPr>
                <p:ph type="body" idx="1"/>
              </p:nvPr>
            </p:nvSpPr>
            <p:spPr>
              <a:xfrm>
                <a:off x="311700" y="1112429"/>
                <a:ext cx="3999900" cy="3778547"/>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1600"/>
                  </a:spcBef>
                  <a:spcAft>
                    <a:spcPts val="0"/>
                  </a:spcAft>
                  <a:buSzPts val="1600"/>
                  <a:buAutoNum type="arabicPeriod"/>
                </a:pPr>
                <a:r>
                  <a:rPr lang="en" dirty="0"/>
                  <a:t>Indirect estimation of the unknown parameter by imprinting it to a probe state.</a:t>
                </a:r>
              </a:p>
              <a:p>
                <a:pPr marL="457200" lvl="0" indent="-330200" algn="l" rtl="0">
                  <a:lnSpc>
                    <a:spcPct val="100000"/>
                  </a:lnSpc>
                  <a:spcBef>
                    <a:spcPts val="1600"/>
                  </a:spcBef>
                  <a:spcAft>
                    <a:spcPts val="1600"/>
                  </a:spcAft>
                  <a:buSzPts val="1600"/>
                  <a:buAutoNum type="arabicPeriod"/>
                </a:pPr>
                <a:r>
                  <a:rPr lang="en" dirty="0"/>
                  <a:t>Taking N identical </a:t>
                </a:r>
                <a:r>
                  <a:rPr lang="en" sz="1400" b="1" dirty="0"/>
                  <a:t>ENTANGLED  </a:t>
                </a:r>
                <a:r>
                  <a:rPr lang="en" dirty="0"/>
                  <a:t>probe states and going through the required steps.</a:t>
                </a:r>
              </a:p>
              <a:p>
                <a:pPr lvl="0" indent="-330200">
                  <a:lnSpc>
                    <a:spcPct val="100000"/>
                  </a:lnSpc>
                  <a:spcBef>
                    <a:spcPts val="1600"/>
                  </a:spcBef>
                  <a:spcAft>
                    <a:spcPts val="1600"/>
                  </a:spcAft>
                  <a:buSzPts val="1600"/>
                  <a:buAutoNum type="arabicPeriod"/>
                </a:pPr>
                <a:r>
                  <a:rPr lang="en" dirty="0"/>
                  <a:t>Analogous to classical estimation of unknown parameter, provide no advantage. Scalses </a:t>
                </a:r>
                <a14:m>
                  <m:oMath xmlns:m="http://schemas.openxmlformats.org/officeDocument/2006/math">
                    <m:f>
                      <m:fPr>
                        <m:ctrlPr>
                          <a:rPr lang="en-US" sz="1500" b="1" i="1">
                            <a:solidFill>
                              <a:schemeClr val="tx1"/>
                            </a:solidFill>
                            <a:latin typeface="Cambria Math" panose="02040503050406030204" pitchFamily="18" charset="0"/>
                            <a:ea typeface="Cambria Math" panose="02040503050406030204" pitchFamily="18" charset="0"/>
                          </a:rPr>
                        </m:ctrlPr>
                      </m:fPr>
                      <m:num>
                        <m:r>
                          <a:rPr lang="en-US" sz="1500" b="1">
                            <a:solidFill>
                              <a:schemeClr val="tx1"/>
                            </a:solidFill>
                            <a:latin typeface="Cambria Math" panose="02040503050406030204" pitchFamily="18" charset="0"/>
                            <a:ea typeface="Cambria Math" panose="02040503050406030204" pitchFamily="18" charset="0"/>
                          </a:rPr>
                          <m:t>𝟏</m:t>
                        </m:r>
                      </m:num>
                      <m:den>
                        <m:r>
                          <a:rPr lang="en-US" sz="1500" b="1" i="1">
                            <a:solidFill>
                              <a:schemeClr val="tx1"/>
                            </a:solidFill>
                            <a:latin typeface="Cambria Math" panose="02040503050406030204" pitchFamily="18" charset="0"/>
                            <a:ea typeface="Cambria Math" panose="02040503050406030204" pitchFamily="18" charset="0"/>
                          </a:rPr>
                          <m:t>𝑵</m:t>
                        </m:r>
                      </m:den>
                    </m:f>
                  </m:oMath>
                </a14:m>
                <a:r>
                  <a:rPr lang="en" dirty="0"/>
                  <a:t>.</a:t>
                </a:r>
              </a:p>
              <a:p>
                <a:pPr marL="457200" lvl="0" indent="-330200" algn="l" rtl="0">
                  <a:lnSpc>
                    <a:spcPct val="100000"/>
                  </a:lnSpc>
                  <a:spcBef>
                    <a:spcPts val="1600"/>
                  </a:spcBef>
                  <a:spcAft>
                    <a:spcPts val="1600"/>
                  </a:spcAft>
                  <a:buSzPts val="1600"/>
                  <a:buAutoNum type="arabicPeriod"/>
                </a:pPr>
                <a:r>
                  <a:rPr lang="en-US" dirty="0"/>
                  <a:t>Mach-Zehnder interferometry, Ramsey interferometry.</a:t>
                </a:r>
                <a:endParaRPr dirty="0"/>
              </a:p>
            </p:txBody>
          </p:sp>
        </mc:Choice>
        <mc:Fallback xmlns="">
          <p:sp>
            <p:nvSpPr>
              <p:cNvPr id="15" name="Google Shape;94;p19">
                <a:extLst>
                  <a:ext uri="{FF2B5EF4-FFF2-40B4-BE49-F238E27FC236}">
                    <a16:creationId xmlns:a16="http://schemas.microsoft.com/office/drawing/2014/main" id="{6927A05D-CEEB-447E-AC71-70230990EA82}"/>
                  </a:ext>
                </a:extLst>
              </p:cNvPr>
              <p:cNvSpPr txBox="1">
                <a:spLocks noGrp="1" noRot="1" noChangeAspect="1" noMove="1" noResize="1" noEditPoints="1" noAdjustHandles="1" noChangeArrowheads="1" noChangeShapeType="1" noTextEdit="1"/>
              </p:cNvSpPr>
              <p:nvPr>
                <p:ph type="body" idx="1"/>
              </p:nvPr>
            </p:nvSpPr>
            <p:spPr>
              <a:xfrm>
                <a:off x="311700" y="1112429"/>
                <a:ext cx="3999900" cy="3778547"/>
              </a:xfrm>
              <a:prstGeom prst="rect">
                <a:avLst/>
              </a:prstGeom>
              <a:blipFill>
                <a:blip r:embed="rId4"/>
                <a:stretch>
                  <a:fillRect r="-610"/>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12E7C17-6C9B-4D38-8460-904B3A646B0E}"/>
              </a:ext>
            </a:extLst>
          </p:cNvPr>
          <p:cNvSpPr/>
          <p:nvPr/>
        </p:nvSpPr>
        <p:spPr>
          <a:xfrm>
            <a:off x="2572330" y="4980467"/>
            <a:ext cx="4068726"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             https://doi.org/10.1142/9789814590174_0007</a:t>
            </a:r>
          </a:p>
        </p:txBody>
      </p:sp>
    </p:spTree>
    <p:extLst>
      <p:ext uri="{BB962C8B-B14F-4D97-AF65-F5344CB8AC3E}">
        <p14:creationId xmlns:p14="http://schemas.microsoft.com/office/powerpoint/2010/main" val="1796363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7088466"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Quantum Fisher Information (QFI)</a:t>
            </a:r>
            <a:endParaRPr b="1" dirty="0"/>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Google Shape;94;p19">
            <a:extLst>
              <a:ext uri="{FF2B5EF4-FFF2-40B4-BE49-F238E27FC236}">
                <a16:creationId xmlns:a16="http://schemas.microsoft.com/office/drawing/2014/main" id="{31460345-BA79-46D7-9E49-86FAE3390FB4}"/>
              </a:ext>
            </a:extLst>
          </p:cNvPr>
          <p:cNvSpPr txBox="1">
            <a:spLocks/>
          </p:cNvSpPr>
          <p:nvPr/>
        </p:nvSpPr>
        <p:spPr>
          <a:xfrm>
            <a:off x="437660" y="1202674"/>
            <a:ext cx="8141090" cy="364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1600"/>
              </a:spcBef>
              <a:spcAft>
                <a:spcPts val="160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412750" indent="-285750">
              <a:buSzPts val="1600"/>
            </a:pPr>
            <a:r>
              <a:rPr lang="en-US" sz="1600" dirty="0"/>
              <a:t>We   are   focusing   on   single   parameter   estimation.</a:t>
            </a:r>
          </a:p>
        </p:txBody>
      </p:sp>
      <p:sp>
        <p:nvSpPr>
          <p:cNvPr id="20" name="Arrow: Down 19">
            <a:extLst>
              <a:ext uri="{FF2B5EF4-FFF2-40B4-BE49-F238E27FC236}">
                <a16:creationId xmlns:a16="http://schemas.microsoft.com/office/drawing/2014/main" id="{839840D8-30CA-4BD1-8DCE-E2895BFEFDAD}"/>
              </a:ext>
            </a:extLst>
          </p:cNvPr>
          <p:cNvSpPr/>
          <p:nvPr/>
        </p:nvSpPr>
        <p:spPr>
          <a:xfrm rot="5400000">
            <a:off x="2614845" y="1884734"/>
            <a:ext cx="186547" cy="6143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EA6725-3022-4FD8-9635-31AA69644FAA}"/>
              </a:ext>
            </a:extLst>
          </p:cNvPr>
          <p:cNvPicPr>
            <a:picLocks noChangeAspect="1"/>
          </p:cNvPicPr>
          <p:nvPr/>
        </p:nvPicPr>
        <p:blipFill>
          <a:blip r:embed="rId3"/>
          <a:stretch>
            <a:fillRect/>
          </a:stretch>
        </p:blipFill>
        <p:spPr>
          <a:xfrm>
            <a:off x="375486" y="1850717"/>
            <a:ext cx="1955857" cy="759701"/>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40C26483-8E60-456F-9057-BEB02D54FAD3}"/>
              </a:ext>
            </a:extLst>
          </p:cNvPr>
          <p:cNvPicPr>
            <a:picLocks noChangeAspect="1"/>
          </p:cNvPicPr>
          <p:nvPr/>
        </p:nvPicPr>
        <p:blipFill>
          <a:blip r:embed="rId4"/>
          <a:stretch>
            <a:fillRect/>
          </a:stretch>
        </p:blipFill>
        <p:spPr>
          <a:xfrm>
            <a:off x="3766013" y="1824431"/>
            <a:ext cx="2362706" cy="755868"/>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4" name="Rectangle 23">
            <a:extLst>
              <a:ext uri="{FF2B5EF4-FFF2-40B4-BE49-F238E27FC236}">
                <a16:creationId xmlns:a16="http://schemas.microsoft.com/office/drawing/2014/main" id="{F230FD74-CF9B-4D10-9AAD-1E0E263C0ED2}"/>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13" name="Rectangle 12">
            <a:extLst>
              <a:ext uri="{FF2B5EF4-FFF2-40B4-BE49-F238E27FC236}">
                <a16:creationId xmlns:a16="http://schemas.microsoft.com/office/drawing/2014/main" id="{CA6CFB17-6832-4832-89F5-22D28D842965}"/>
              </a:ext>
            </a:extLst>
          </p:cNvPr>
          <p:cNvSpPr/>
          <p:nvPr/>
        </p:nvSpPr>
        <p:spPr>
          <a:xfrm>
            <a:off x="6256868" y="1807264"/>
            <a:ext cx="960692" cy="755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p>
          <a:p>
            <a:pPr algn="ctr"/>
            <a:r>
              <a:rPr lang="en-US" dirty="0">
                <a:solidFill>
                  <a:schemeClr val="tx1"/>
                </a:solidFill>
              </a:rPr>
              <a:t>Encoder</a:t>
            </a:r>
          </a:p>
        </p:txBody>
      </p:sp>
      <p:pic>
        <p:nvPicPr>
          <p:cNvPr id="19" name="Picture 18">
            <a:extLst>
              <a:ext uri="{FF2B5EF4-FFF2-40B4-BE49-F238E27FC236}">
                <a16:creationId xmlns:a16="http://schemas.microsoft.com/office/drawing/2014/main" id="{82B7F48E-D83B-4F44-8B96-A18093C0A525}"/>
              </a:ext>
            </a:extLst>
          </p:cNvPr>
          <p:cNvPicPr>
            <a:picLocks noChangeAspect="1"/>
          </p:cNvPicPr>
          <p:nvPr/>
        </p:nvPicPr>
        <p:blipFill>
          <a:blip r:embed="rId5"/>
          <a:stretch>
            <a:fillRect/>
          </a:stretch>
        </p:blipFill>
        <p:spPr>
          <a:xfrm>
            <a:off x="7764749" y="1824951"/>
            <a:ext cx="1075491" cy="755867"/>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5" name="Arrow: Down 24">
            <a:extLst>
              <a:ext uri="{FF2B5EF4-FFF2-40B4-BE49-F238E27FC236}">
                <a16:creationId xmlns:a16="http://schemas.microsoft.com/office/drawing/2014/main" id="{85496368-321D-4549-B7BF-A77DE5097704}"/>
              </a:ext>
            </a:extLst>
          </p:cNvPr>
          <p:cNvSpPr/>
          <p:nvPr/>
        </p:nvSpPr>
        <p:spPr>
          <a:xfrm rot="16200000">
            <a:off x="7300980" y="1985733"/>
            <a:ext cx="203927" cy="3989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7" name="Arrow: Down 26">
            <a:extLst>
              <a:ext uri="{FF2B5EF4-FFF2-40B4-BE49-F238E27FC236}">
                <a16:creationId xmlns:a16="http://schemas.microsoft.com/office/drawing/2014/main" id="{28287327-920C-4423-B9F9-B3B4097EED75}"/>
              </a:ext>
            </a:extLst>
          </p:cNvPr>
          <p:cNvSpPr/>
          <p:nvPr/>
        </p:nvSpPr>
        <p:spPr>
          <a:xfrm rot="16200000">
            <a:off x="3237426" y="1883153"/>
            <a:ext cx="186547" cy="6143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745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7088466"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Quantum Fisher Information (QFI)</a:t>
            </a:r>
            <a:endParaRPr b="1" dirty="0"/>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Google Shape;94;p19">
            <a:extLst>
              <a:ext uri="{FF2B5EF4-FFF2-40B4-BE49-F238E27FC236}">
                <a16:creationId xmlns:a16="http://schemas.microsoft.com/office/drawing/2014/main" id="{31460345-BA79-46D7-9E49-86FAE3390FB4}"/>
              </a:ext>
            </a:extLst>
          </p:cNvPr>
          <p:cNvSpPr txBox="1">
            <a:spLocks/>
          </p:cNvSpPr>
          <p:nvPr/>
        </p:nvSpPr>
        <p:spPr>
          <a:xfrm>
            <a:off x="437660" y="1202674"/>
            <a:ext cx="8141090" cy="364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1600"/>
              </a:spcBef>
              <a:spcAft>
                <a:spcPts val="160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412750" indent="-285750">
              <a:buSzPts val="1600"/>
            </a:pPr>
            <a:r>
              <a:rPr lang="en-US" sz="1600" dirty="0"/>
              <a:t>We   are   focusing   on   single   parameter   estimation.</a:t>
            </a:r>
          </a:p>
        </p:txBody>
      </p:sp>
      <p:sp>
        <p:nvSpPr>
          <p:cNvPr id="20" name="Arrow: Down 19">
            <a:extLst>
              <a:ext uri="{FF2B5EF4-FFF2-40B4-BE49-F238E27FC236}">
                <a16:creationId xmlns:a16="http://schemas.microsoft.com/office/drawing/2014/main" id="{839840D8-30CA-4BD1-8DCE-E2895BFEFDAD}"/>
              </a:ext>
            </a:extLst>
          </p:cNvPr>
          <p:cNvSpPr/>
          <p:nvPr/>
        </p:nvSpPr>
        <p:spPr>
          <a:xfrm rot="5400000">
            <a:off x="2614845" y="1884734"/>
            <a:ext cx="186547" cy="6143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EA6725-3022-4FD8-9635-31AA69644FAA}"/>
              </a:ext>
            </a:extLst>
          </p:cNvPr>
          <p:cNvPicPr>
            <a:picLocks noChangeAspect="1"/>
          </p:cNvPicPr>
          <p:nvPr/>
        </p:nvPicPr>
        <p:blipFill>
          <a:blip r:embed="rId3"/>
          <a:stretch>
            <a:fillRect/>
          </a:stretch>
        </p:blipFill>
        <p:spPr>
          <a:xfrm>
            <a:off x="375486" y="1850717"/>
            <a:ext cx="1955857" cy="759701"/>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40C26483-8E60-456F-9057-BEB02D54FAD3}"/>
              </a:ext>
            </a:extLst>
          </p:cNvPr>
          <p:cNvPicPr>
            <a:picLocks noChangeAspect="1"/>
          </p:cNvPicPr>
          <p:nvPr/>
        </p:nvPicPr>
        <p:blipFill>
          <a:blip r:embed="rId4"/>
          <a:stretch>
            <a:fillRect/>
          </a:stretch>
        </p:blipFill>
        <p:spPr>
          <a:xfrm>
            <a:off x="3766013" y="1824431"/>
            <a:ext cx="2362706" cy="755868"/>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4" name="Rectangle 23">
            <a:extLst>
              <a:ext uri="{FF2B5EF4-FFF2-40B4-BE49-F238E27FC236}">
                <a16:creationId xmlns:a16="http://schemas.microsoft.com/office/drawing/2014/main" id="{F230FD74-CF9B-4D10-9AAD-1E0E263C0ED2}"/>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pic>
        <p:nvPicPr>
          <p:cNvPr id="4" name="Picture 3">
            <a:extLst>
              <a:ext uri="{FF2B5EF4-FFF2-40B4-BE49-F238E27FC236}">
                <a16:creationId xmlns:a16="http://schemas.microsoft.com/office/drawing/2014/main" id="{0A48BCC5-282F-4FBB-96BA-3D7C128EC038}"/>
              </a:ext>
            </a:extLst>
          </p:cNvPr>
          <p:cNvPicPr>
            <a:picLocks noChangeAspect="1"/>
          </p:cNvPicPr>
          <p:nvPr/>
        </p:nvPicPr>
        <p:blipFill>
          <a:blip r:embed="rId5"/>
          <a:stretch>
            <a:fillRect/>
          </a:stretch>
        </p:blipFill>
        <p:spPr>
          <a:xfrm>
            <a:off x="2525538" y="3018929"/>
            <a:ext cx="1582441" cy="709106"/>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a:extLst>
              <a:ext uri="{FF2B5EF4-FFF2-40B4-BE49-F238E27FC236}">
                <a16:creationId xmlns:a16="http://schemas.microsoft.com/office/drawing/2014/main" id="{B1F2C4E0-2CA7-4E52-82B2-77148AC302FA}"/>
              </a:ext>
            </a:extLst>
          </p:cNvPr>
          <p:cNvSpPr/>
          <p:nvPr/>
        </p:nvSpPr>
        <p:spPr>
          <a:xfrm>
            <a:off x="423484" y="3018929"/>
            <a:ext cx="1403498" cy="63090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a:t>
            </a:r>
            <a:r>
              <a:rPr lang="en-US" b="1" dirty="0">
                <a:solidFill>
                  <a:schemeClr val="tx1"/>
                </a:solidFill>
              </a:rPr>
              <a:t>qubit</a:t>
            </a:r>
            <a:r>
              <a:rPr lang="en-US" dirty="0">
                <a:solidFill>
                  <a:schemeClr val="tx1"/>
                </a:solidFill>
              </a:rPr>
              <a:t> </a:t>
            </a:r>
          </a:p>
          <a:p>
            <a:pPr algn="ctr"/>
            <a:r>
              <a:rPr lang="en-US" dirty="0">
                <a:solidFill>
                  <a:schemeClr val="tx1"/>
                </a:solidFill>
              </a:rPr>
              <a:t>separable state</a:t>
            </a:r>
          </a:p>
        </p:txBody>
      </p:sp>
      <p:sp>
        <p:nvSpPr>
          <p:cNvPr id="16" name="Arrow: Down 15">
            <a:extLst>
              <a:ext uri="{FF2B5EF4-FFF2-40B4-BE49-F238E27FC236}">
                <a16:creationId xmlns:a16="http://schemas.microsoft.com/office/drawing/2014/main" id="{5A898D37-57B5-4E17-8898-86ECFF422CFE}"/>
              </a:ext>
            </a:extLst>
          </p:cNvPr>
          <p:cNvSpPr/>
          <p:nvPr/>
        </p:nvSpPr>
        <p:spPr>
          <a:xfrm rot="16200000">
            <a:off x="2074229" y="3037647"/>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3" name="Rectangle 12">
            <a:extLst>
              <a:ext uri="{FF2B5EF4-FFF2-40B4-BE49-F238E27FC236}">
                <a16:creationId xmlns:a16="http://schemas.microsoft.com/office/drawing/2014/main" id="{CA6CFB17-6832-4832-89F5-22D28D842965}"/>
              </a:ext>
            </a:extLst>
          </p:cNvPr>
          <p:cNvSpPr/>
          <p:nvPr/>
        </p:nvSpPr>
        <p:spPr>
          <a:xfrm>
            <a:off x="6256868" y="1807264"/>
            <a:ext cx="960692" cy="755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p>
          <a:p>
            <a:pPr algn="ctr"/>
            <a:r>
              <a:rPr lang="en-US" dirty="0">
                <a:solidFill>
                  <a:schemeClr val="tx1"/>
                </a:solidFill>
              </a:rPr>
              <a:t>Encoder</a:t>
            </a:r>
          </a:p>
        </p:txBody>
      </p:sp>
      <p:pic>
        <p:nvPicPr>
          <p:cNvPr id="19" name="Picture 18">
            <a:extLst>
              <a:ext uri="{FF2B5EF4-FFF2-40B4-BE49-F238E27FC236}">
                <a16:creationId xmlns:a16="http://schemas.microsoft.com/office/drawing/2014/main" id="{82B7F48E-D83B-4F44-8B96-A18093C0A525}"/>
              </a:ext>
            </a:extLst>
          </p:cNvPr>
          <p:cNvPicPr>
            <a:picLocks noChangeAspect="1"/>
          </p:cNvPicPr>
          <p:nvPr/>
        </p:nvPicPr>
        <p:blipFill>
          <a:blip r:embed="rId6"/>
          <a:stretch>
            <a:fillRect/>
          </a:stretch>
        </p:blipFill>
        <p:spPr>
          <a:xfrm>
            <a:off x="7764749" y="1824951"/>
            <a:ext cx="1075491" cy="755867"/>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5" name="Arrow: Down 24">
            <a:extLst>
              <a:ext uri="{FF2B5EF4-FFF2-40B4-BE49-F238E27FC236}">
                <a16:creationId xmlns:a16="http://schemas.microsoft.com/office/drawing/2014/main" id="{85496368-321D-4549-B7BF-A77DE5097704}"/>
              </a:ext>
            </a:extLst>
          </p:cNvPr>
          <p:cNvSpPr/>
          <p:nvPr/>
        </p:nvSpPr>
        <p:spPr>
          <a:xfrm rot="16200000">
            <a:off x="7300980" y="1985733"/>
            <a:ext cx="203927" cy="3989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6" name="Arrow: Down 25">
            <a:extLst>
              <a:ext uri="{FF2B5EF4-FFF2-40B4-BE49-F238E27FC236}">
                <a16:creationId xmlns:a16="http://schemas.microsoft.com/office/drawing/2014/main" id="{1E8A9AB6-9C91-45CA-B248-7DB8B786ECAC}"/>
              </a:ext>
            </a:extLst>
          </p:cNvPr>
          <p:cNvSpPr/>
          <p:nvPr/>
        </p:nvSpPr>
        <p:spPr>
          <a:xfrm>
            <a:off x="3260491" y="3860490"/>
            <a:ext cx="112534" cy="40287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2" name="Rectangle 21">
            <a:extLst>
              <a:ext uri="{FF2B5EF4-FFF2-40B4-BE49-F238E27FC236}">
                <a16:creationId xmlns:a16="http://schemas.microsoft.com/office/drawing/2014/main" id="{842EC250-3293-4C5D-84B8-D338828D92B4}"/>
              </a:ext>
            </a:extLst>
          </p:cNvPr>
          <p:cNvSpPr/>
          <p:nvPr/>
        </p:nvSpPr>
        <p:spPr>
          <a:xfrm>
            <a:off x="2204143" y="4351700"/>
            <a:ext cx="2253114" cy="494678"/>
          </a:xfrm>
          <a:prstGeom prst="rect">
            <a:avLst/>
          </a:prstGeom>
          <a:noFill/>
          <a:ln>
            <a:solidFill>
              <a:srgbClr val="B09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N=Total number of </a:t>
            </a:r>
            <a:r>
              <a:rPr lang="en-US" b="1" dirty="0">
                <a:solidFill>
                  <a:schemeClr val="tx1"/>
                </a:solidFill>
              </a:rPr>
              <a:t>subsystems</a:t>
            </a:r>
            <a:r>
              <a:rPr lang="en-US" dirty="0">
                <a:solidFill>
                  <a:schemeClr val="tx1"/>
                </a:solidFill>
              </a:rPr>
              <a:t> not particles</a:t>
            </a:r>
          </a:p>
        </p:txBody>
      </p:sp>
      <p:sp>
        <p:nvSpPr>
          <p:cNvPr id="27" name="Arrow: Down 26">
            <a:extLst>
              <a:ext uri="{FF2B5EF4-FFF2-40B4-BE49-F238E27FC236}">
                <a16:creationId xmlns:a16="http://schemas.microsoft.com/office/drawing/2014/main" id="{28287327-920C-4423-B9F9-B3B4097EED75}"/>
              </a:ext>
            </a:extLst>
          </p:cNvPr>
          <p:cNvSpPr/>
          <p:nvPr/>
        </p:nvSpPr>
        <p:spPr>
          <a:xfrm rot="16200000">
            <a:off x="3237426" y="1883153"/>
            <a:ext cx="186547" cy="6143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775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84204" y="416232"/>
            <a:ext cx="7088466"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0" lvl="0" indent="0" algn="l" rtl="0">
              <a:spcBef>
                <a:spcPts val="0"/>
              </a:spcBef>
              <a:spcAft>
                <a:spcPts val="0"/>
              </a:spcAft>
              <a:buNone/>
            </a:pPr>
            <a:r>
              <a:rPr lang="en-US" b="1" dirty="0"/>
              <a:t>Quantum Fisher Information (QFI)</a:t>
            </a:r>
            <a:endParaRPr b="1" dirty="0"/>
          </a:p>
        </p:txBody>
      </p:sp>
      <p:sp>
        <p:nvSpPr>
          <p:cNvPr id="7" name="Rectangle 6">
            <a:extLst>
              <a:ext uri="{FF2B5EF4-FFF2-40B4-BE49-F238E27FC236}">
                <a16:creationId xmlns:a16="http://schemas.microsoft.com/office/drawing/2014/main" id="{CB5B7885-EA6E-414B-B722-EF77180C01D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8" name="Straight Connector 7">
            <a:extLst>
              <a:ext uri="{FF2B5EF4-FFF2-40B4-BE49-F238E27FC236}">
                <a16:creationId xmlns:a16="http://schemas.microsoft.com/office/drawing/2014/main" id="{D2BF0123-5BBF-4CF6-BA7F-BC86931603A7}"/>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B5683E-E8D5-4AE6-886B-F3501EDE5697}"/>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C77D275-B981-41AC-AA4C-61FFD0AE34A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Google Shape;94;p19">
            <a:extLst>
              <a:ext uri="{FF2B5EF4-FFF2-40B4-BE49-F238E27FC236}">
                <a16:creationId xmlns:a16="http://schemas.microsoft.com/office/drawing/2014/main" id="{31460345-BA79-46D7-9E49-86FAE3390FB4}"/>
              </a:ext>
            </a:extLst>
          </p:cNvPr>
          <p:cNvSpPr txBox="1">
            <a:spLocks/>
          </p:cNvSpPr>
          <p:nvPr/>
        </p:nvSpPr>
        <p:spPr>
          <a:xfrm>
            <a:off x="437660" y="1202674"/>
            <a:ext cx="8141090" cy="364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160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1600"/>
              </a:spcBef>
              <a:spcAft>
                <a:spcPts val="160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412750" indent="-285750">
              <a:buSzPts val="1600"/>
            </a:pPr>
            <a:r>
              <a:rPr lang="en-US" sz="1600" dirty="0"/>
              <a:t>We   are   focusing   on   single   parameter   estimation.</a:t>
            </a:r>
          </a:p>
        </p:txBody>
      </p:sp>
      <p:sp>
        <p:nvSpPr>
          <p:cNvPr id="20" name="Arrow: Down 19">
            <a:extLst>
              <a:ext uri="{FF2B5EF4-FFF2-40B4-BE49-F238E27FC236}">
                <a16:creationId xmlns:a16="http://schemas.microsoft.com/office/drawing/2014/main" id="{839840D8-30CA-4BD1-8DCE-E2895BFEFDAD}"/>
              </a:ext>
            </a:extLst>
          </p:cNvPr>
          <p:cNvSpPr/>
          <p:nvPr/>
        </p:nvSpPr>
        <p:spPr>
          <a:xfrm rot="5400000">
            <a:off x="2614845" y="1884734"/>
            <a:ext cx="186547" cy="6143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EA6725-3022-4FD8-9635-31AA69644FAA}"/>
              </a:ext>
            </a:extLst>
          </p:cNvPr>
          <p:cNvPicPr>
            <a:picLocks noChangeAspect="1"/>
          </p:cNvPicPr>
          <p:nvPr/>
        </p:nvPicPr>
        <p:blipFill>
          <a:blip r:embed="rId3"/>
          <a:stretch>
            <a:fillRect/>
          </a:stretch>
        </p:blipFill>
        <p:spPr>
          <a:xfrm>
            <a:off x="375486" y="1850717"/>
            <a:ext cx="1955857" cy="759701"/>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40C26483-8E60-456F-9057-BEB02D54FAD3}"/>
              </a:ext>
            </a:extLst>
          </p:cNvPr>
          <p:cNvPicPr>
            <a:picLocks noChangeAspect="1"/>
          </p:cNvPicPr>
          <p:nvPr/>
        </p:nvPicPr>
        <p:blipFill>
          <a:blip r:embed="rId4"/>
          <a:stretch>
            <a:fillRect/>
          </a:stretch>
        </p:blipFill>
        <p:spPr>
          <a:xfrm>
            <a:off x="3766013" y="1824431"/>
            <a:ext cx="2362706" cy="755868"/>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4" name="Rectangle 23">
            <a:extLst>
              <a:ext uri="{FF2B5EF4-FFF2-40B4-BE49-F238E27FC236}">
                <a16:creationId xmlns:a16="http://schemas.microsoft.com/office/drawing/2014/main" id="{F230FD74-CF9B-4D10-9AAD-1E0E263C0ED2}"/>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pic>
        <p:nvPicPr>
          <p:cNvPr id="4" name="Picture 3">
            <a:extLst>
              <a:ext uri="{FF2B5EF4-FFF2-40B4-BE49-F238E27FC236}">
                <a16:creationId xmlns:a16="http://schemas.microsoft.com/office/drawing/2014/main" id="{0A48BCC5-282F-4FBB-96BA-3D7C128EC038}"/>
              </a:ext>
            </a:extLst>
          </p:cNvPr>
          <p:cNvPicPr>
            <a:picLocks noChangeAspect="1"/>
          </p:cNvPicPr>
          <p:nvPr/>
        </p:nvPicPr>
        <p:blipFill>
          <a:blip r:embed="rId5"/>
          <a:stretch>
            <a:fillRect/>
          </a:stretch>
        </p:blipFill>
        <p:spPr>
          <a:xfrm>
            <a:off x="2525538" y="3018929"/>
            <a:ext cx="1582441" cy="709106"/>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a:extLst>
              <a:ext uri="{FF2B5EF4-FFF2-40B4-BE49-F238E27FC236}">
                <a16:creationId xmlns:a16="http://schemas.microsoft.com/office/drawing/2014/main" id="{B1F2C4E0-2CA7-4E52-82B2-77148AC302FA}"/>
              </a:ext>
            </a:extLst>
          </p:cNvPr>
          <p:cNvSpPr/>
          <p:nvPr/>
        </p:nvSpPr>
        <p:spPr>
          <a:xfrm>
            <a:off x="423484" y="3018929"/>
            <a:ext cx="1403498" cy="63090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a:t>
            </a:r>
            <a:r>
              <a:rPr lang="en-US" b="1" dirty="0">
                <a:solidFill>
                  <a:schemeClr val="tx1"/>
                </a:solidFill>
              </a:rPr>
              <a:t>qubit</a:t>
            </a:r>
            <a:r>
              <a:rPr lang="en-US" dirty="0">
                <a:solidFill>
                  <a:schemeClr val="tx1"/>
                </a:solidFill>
              </a:rPr>
              <a:t> </a:t>
            </a:r>
          </a:p>
          <a:p>
            <a:pPr algn="ctr"/>
            <a:r>
              <a:rPr lang="en-US" dirty="0">
                <a:solidFill>
                  <a:schemeClr val="tx1"/>
                </a:solidFill>
              </a:rPr>
              <a:t>separable state</a:t>
            </a:r>
          </a:p>
        </p:txBody>
      </p:sp>
      <p:sp>
        <p:nvSpPr>
          <p:cNvPr id="16" name="Arrow: Down 15">
            <a:extLst>
              <a:ext uri="{FF2B5EF4-FFF2-40B4-BE49-F238E27FC236}">
                <a16:creationId xmlns:a16="http://schemas.microsoft.com/office/drawing/2014/main" id="{5A898D37-57B5-4E17-8898-86ECFF422CFE}"/>
              </a:ext>
            </a:extLst>
          </p:cNvPr>
          <p:cNvSpPr/>
          <p:nvPr/>
        </p:nvSpPr>
        <p:spPr>
          <a:xfrm rot="16200000">
            <a:off x="2074229" y="3037647"/>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7" name="Rectangle 16">
            <a:extLst>
              <a:ext uri="{FF2B5EF4-FFF2-40B4-BE49-F238E27FC236}">
                <a16:creationId xmlns:a16="http://schemas.microsoft.com/office/drawing/2014/main" id="{C356C9B0-000A-445B-B35A-0362E286D2E9}"/>
              </a:ext>
            </a:extLst>
          </p:cNvPr>
          <p:cNvSpPr/>
          <p:nvPr/>
        </p:nvSpPr>
        <p:spPr>
          <a:xfrm>
            <a:off x="4457257" y="3018928"/>
            <a:ext cx="1403498" cy="63090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a:t>
            </a:r>
            <a:r>
              <a:rPr lang="en-US" b="1" dirty="0" err="1">
                <a:solidFill>
                  <a:schemeClr val="tx1"/>
                </a:solidFill>
              </a:rPr>
              <a:t>qudit</a:t>
            </a:r>
            <a:r>
              <a:rPr lang="en-US" dirty="0">
                <a:solidFill>
                  <a:schemeClr val="tx1"/>
                </a:solidFill>
              </a:rPr>
              <a:t> </a:t>
            </a:r>
          </a:p>
          <a:p>
            <a:pPr algn="ctr"/>
            <a:r>
              <a:rPr lang="en-US" dirty="0">
                <a:solidFill>
                  <a:schemeClr val="tx1"/>
                </a:solidFill>
              </a:rPr>
              <a:t>separable state</a:t>
            </a:r>
          </a:p>
        </p:txBody>
      </p:sp>
      <p:sp>
        <p:nvSpPr>
          <p:cNvPr id="18" name="Arrow: Down 17">
            <a:extLst>
              <a:ext uri="{FF2B5EF4-FFF2-40B4-BE49-F238E27FC236}">
                <a16:creationId xmlns:a16="http://schemas.microsoft.com/office/drawing/2014/main" id="{2C28DE5A-979E-4C02-90DD-83F361727D10}"/>
              </a:ext>
            </a:extLst>
          </p:cNvPr>
          <p:cNvSpPr/>
          <p:nvPr/>
        </p:nvSpPr>
        <p:spPr>
          <a:xfrm rot="16200000">
            <a:off x="6111416" y="3037646"/>
            <a:ext cx="113008" cy="61433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pic>
        <p:nvPicPr>
          <p:cNvPr id="12" name="Picture 11">
            <a:extLst>
              <a:ext uri="{FF2B5EF4-FFF2-40B4-BE49-F238E27FC236}">
                <a16:creationId xmlns:a16="http://schemas.microsoft.com/office/drawing/2014/main" id="{AC4EBAD4-78AC-4DEF-B34E-8543C9BCF853}"/>
              </a:ext>
            </a:extLst>
          </p:cNvPr>
          <p:cNvPicPr>
            <a:picLocks noChangeAspect="1"/>
          </p:cNvPicPr>
          <p:nvPr/>
        </p:nvPicPr>
        <p:blipFill>
          <a:blip r:embed="rId6"/>
          <a:stretch>
            <a:fillRect/>
          </a:stretch>
        </p:blipFill>
        <p:spPr>
          <a:xfrm>
            <a:off x="6531373" y="3018928"/>
            <a:ext cx="2466753" cy="709106"/>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3" name="Rectangle 12">
            <a:extLst>
              <a:ext uri="{FF2B5EF4-FFF2-40B4-BE49-F238E27FC236}">
                <a16:creationId xmlns:a16="http://schemas.microsoft.com/office/drawing/2014/main" id="{CA6CFB17-6832-4832-89F5-22D28D842965}"/>
              </a:ext>
            </a:extLst>
          </p:cNvPr>
          <p:cNvSpPr/>
          <p:nvPr/>
        </p:nvSpPr>
        <p:spPr>
          <a:xfrm>
            <a:off x="6256868" y="1807264"/>
            <a:ext cx="960692" cy="755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p>
          <a:p>
            <a:pPr algn="ctr"/>
            <a:r>
              <a:rPr lang="en-US" dirty="0">
                <a:solidFill>
                  <a:schemeClr val="tx1"/>
                </a:solidFill>
              </a:rPr>
              <a:t>Encoder</a:t>
            </a:r>
          </a:p>
        </p:txBody>
      </p:sp>
      <p:pic>
        <p:nvPicPr>
          <p:cNvPr id="19" name="Picture 18">
            <a:extLst>
              <a:ext uri="{FF2B5EF4-FFF2-40B4-BE49-F238E27FC236}">
                <a16:creationId xmlns:a16="http://schemas.microsoft.com/office/drawing/2014/main" id="{82B7F48E-D83B-4F44-8B96-A18093C0A525}"/>
              </a:ext>
            </a:extLst>
          </p:cNvPr>
          <p:cNvPicPr>
            <a:picLocks noChangeAspect="1"/>
          </p:cNvPicPr>
          <p:nvPr/>
        </p:nvPicPr>
        <p:blipFill>
          <a:blip r:embed="rId7"/>
          <a:stretch>
            <a:fillRect/>
          </a:stretch>
        </p:blipFill>
        <p:spPr>
          <a:xfrm>
            <a:off x="7764749" y="1824951"/>
            <a:ext cx="1075491" cy="755867"/>
          </a:xfrm>
          <a:prstGeom prst="rect">
            <a:avLst/>
          </a:prstGeom>
          <a:ln>
            <a:solidFill>
              <a:schemeClr val="accent1">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5" name="Arrow: Down 24">
            <a:extLst>
              <a:ext uri="{FF2B5EF4-FFF2-40B4-BE49-F238E27FC236}">
                <a16:creationId xmlns:a16="http://schemas.microsoft.com/office/drawing/2014/main" id="{85496368-321D-4549-B7BF-A77DE5097704}"/>
              </a:ext>
            </a:extLst>
          </p:cNvPr>
          <p:cNvSpPr/>
          <p:nvPr/>
        </p:nvSpPr>
        <p:spPr>
          <a:xfrm rot="16200000">
            <a:off x="7300980" y="1985733"/>
            <a:ext cx="203927" cy="3989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6" name="Arrow: Down 25">
            <a:extLst>
              <a:ext uri="{FF2B5EF4-FFF2-40B4-BE49-F238E27FC236}">
                <a16:creationId xmlns:a16="http://schemas.microsoft.com/office/drawing/2014/main" id="{1E8A9AB6-9C91-45CA-B248-7DB8B786ECAC}"/>
              </a:ext>
            </a:extLst>
          </p:cNvPr>
          <p:cNvSpPr/>
          <p:nvPr/>
        </p:nvSpPr>
        <p:spPr>
          <a:xfrm>
            <a:off x="3260491" y="3860490"/>
            <a:ext cx="112534" cy="40287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2" name="Rectangle 21">
            <a:extLst>
              <a:ext uri="{FF2B5EF4-FFF2-40B4-BE49-F238E27FC236}">
                <a16:creationId xmlns:a16="http://schemas.microsoft.com/office/drawing/2014/main" id="{842EC250-3293-4C5D-84B8-D338828D92B4}"/>
              </a:ext>
            </a:extLst>
          </p:cNvPr>
          <p:cNvSpPr/>
          <p:nvPr/>
        </p:nvSpPr>
        <p:spPr>
          <a:xfrm>
            <a:off x="2204143" y="4351700"/>
            <a:ext cx="2253114" cy="494678"/>
          </a:xfrm>
          <a:prstGeom prst="rect">
            <a:avLst/>
          </a:prstGeom>
          <a:noFill/>
          <a:ln>
            <a:solidFill>
              <a:srgbClr val="B09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N=Total number of </a:t>
            </a:r>
            <a:r>
              <a:rPr lang="en-US" b="1" dirty="0">
                <a:solidFill>
                  <a:schemeClr val="tx1"/>
                </a:solidFill>
              </a:rPr>
              <a:t>subsystems</a:t>
            </a:r>
            <a:r>
              <a:rPr lang="en-US" dirty="0">
                <a:solidFill>
                  <a:schemeClr val="tx1"/>
                </a:solidFill>
              </a:rPr>
              <a:t> not particles</a:t>
            </a:r>
          </a:p>
        </p:txBody>
      </p:sp>
      <p:sp>
        <p:nvSpPr>
          <p:cNvPr id="28" name="Arrow: Down 27">
            <a:extLst>
              <a:ext uri="{FF2B5EF4-FFF2-40B4-BE49-F238E27FC236}">
                <a16:creationId xmlns:a16="http://schemas.microsoft.com/office/drawing/2014/main" id="{6D734360-94CE-404D-AC3C-2241775BA7BB}"/>
              </a:ext>
            </a:extLst>
          </p:cNvPr>
          <p:cNvSpPr/>
          <p:nvPr/>
        </p:nvSpPr>
        <p:spPr>
          <a:xfrm>
            <a:off x="7764749" y="3848722"/>
            <a:ext cx="112534" cy="40287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ctr">
              <a:buFont typeface="Arial" panose="020B0604020202020204" pitchFamily="34" charset="0"/>
              <a:buChar char="•"/>
            </a:pP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1795F9F-9FEF-4930-A6C0-ABEC96FA9DAB}"/>
                  </a:ext>
                </a:extLst>
              </p:cNvPr>
              <p:cNvSpPr/>
              <p:nvPr/>
            </p:nvSpPr>
            <p:spPr>
              <a:xfrm>
                <a:off x="6735662" y="4396593"/>
                <a:ext cx="2253114" cy="590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600"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λ</m:t>
                            </m:r>
                          </m:e>
                          <m:sub>
                            <m:r>
                              <a:rPr lang="en-US" sz="1600" i="1">
                                <a:solidFill>
                                  <a:schemeClr val="tx1"/>
                                </a:solidFill>
                                <a:latin typeface="Cambria Math" panose="02040503050406030204" pitchFamily="18" charset="0"/>
                              </a:rPr>
                              <m:t>𝑚𝑎𝑥</m:t>
                            </m:r>
                          </m:sub>
                        </m:sSub>
                        <m:r>
                          <m:rPr>
                            <m:nor/>
                          </m:rPr>
                          <a:rPr lang="en-US" sz="1600" b="0" i="0" smtClean="0">
                            <a:solidFill>
                              <a:schemeClr val="tx1"/>
                            </a:solidFill>
                          </a:rPr>
                          <m:t>and</m:t>
                        </m:r>
                        <m:r>
                          <m:rPr>
                            <m:nor/>
                          </m:rPr>
                          <a:rPr lang="en-US" sz="1600">
                            <a:solidFill>
                              <a:schemeClr val="tx1"/>
                            </a:solidFill>
                          </a:rPr>
                          <m:t> </m:t>
                        </m:r>
                        <m:r>
                          <m:rPr>
                            <m:sty m:val="p"/>
                          </m:rPr>
                          <a:rPr lang="en-US" sz="1600"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λ</m:t>
                        </m:r>
                      </m:e>
                      <m:sub>
                        <m:r>
                          <a:rPr lang="en-US" sz="1600"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𝑚𝑖𝑛</m:t>
                        </m:r>
                      </m:sub>
                    </m:sSub>
                  </m:oMath>
                </a14:m>
                <a:r>
                  <a:rPr lang="en-US" sz="1600" dirty="0">
                    <a:effectLst/>
                    <a:latin typeface="Calibri" panose="020F0502020204030204" pitchFamily="34" charset="0"/>
                    <a:ea typeface="Calibri" panose="020F0502020204030204" pitchFamily="34" charset="0"/>
                    <a:cs typeface="Mangal" panose="02040503050203030202" pitchFamily="18" charset="0"/>
                  </a:rPr>
                  <a:t> </a:t>
                </a:r>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are max and min  </a:t>
                </a:r>
                <a:r>
                  <a:rPr lang="en-US" sz="1600" dirty="0" err="1">
                    <a:solidFill>
                      <a:schemeClr val="tx1"/>
                    </a:solidFill>
                    <a:effectLst/>
                    <a:latin typeface="Calibri" panose="020F0502020204030204" pitchFamily="34" charset="0"/>
                    <a:ea typeface="Calibri" panose="020F0502020204030204" pitchFamily="34" charset="0"/>
                    <a:cs typeface="Mangal" panose="02040503050203030202" pitchFamily="18" charset="0"/>
                  </a:rPr>
                  <a:t>Eig</a:t>
                </a:r>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a:t>
                </a:r>
                <a:r>
                  <a:rPr lang="en-US" sz="1600"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(n)</a:t>
                </a:r>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t>
                </a:r>
                <a:endParaRPr lang="en-US" sz="1600" dirty="0">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A1795F9F-9FEF-4930-A6C0-ABEC96FA9DAB}"/>
                  </a:ext>
                </a:extLst>
              </p:cNvPr>
              <p:cNvSpPr>
                <a:spLocks noRot="1" noChangeAspect="1" noMove="1" noResize="1" noEditPoints="1" noAdjustHandles="1" noChangeArrowheads="1" noChangeShapeType="1" noTextEdit="1"/>
              </p:cNvSpPr>
              <p:nvPr/>
            </p:nvSpPr>
            <p:spPr>
              <a:xfrm>
                <a:off x="6735662" y="4396593"/>
                <a:ext cx="2253114" cy="590764"/>
              </a:xfrm>
              <a:prstGeom prst="rect">
                <a:avLst/>
              </a:prstGeom>
              <a:blipFill>
                <a:blip r:embed="rId8"/>
                <a:stretch>
                  <a:fillRect t="-19588" r="-270"/>
                </a:stretch>
              </a:blipFill>
              <a:ln>
                <a:noFill/>
              </a:ln>
            </p:spPr>
            <p:txBody>
              <a:bodyPr/>
              <a:lstStyle/>
              <a:p>
                <a:r>
                  <a:rPr lang="en-US">
                    <a:noFill/>
                  </a:rPr>
                  <a:t> </a:t>
                </a:r>
              </a:p>
            </p:txBody>
          </p:sp>
        </mc:Fallback>
      </mc:AlternateContent>
      <p:sp>
        <p:nvSpPr>
          <p:cNvPr id="23" name="Rectangle 22">
            <a:extLst>
              <a:ext uri="{FF2B5EF4-FFF2-40B4-BE49-F238E27FC236}">
                <a16:creationId xmlns:a16="http://schemas.microsoft.com/office/drawing/2014/main" id="{430FB5A6-F634-4E80-BF79-EB1C0D631EFC}"/>
              </a:ext>
            </a:extLst>
          </p:cNvPr>
          <p:cNvSpPr/>
          <p:nvPr/>
        </p:nvSpPr>
        <p:spPr>
          <a:xfrm>
            <a:off x="6830861" y="4308076"/>
            <a:ext cx="2062716" cy="547169"/>
          </a:xfrm>
          <a:prstGeom prst="rect">
            <a:avLst/>
          </a:prstGeom>
          <a:noFill/>
          <a:ln>
            <a:solidFill>
              <a:srgbClr val="9273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28287327-920C-4423-B9F9-B3B4097EED75}"/>
              </a:ext>
            </a:extLst>
          </p:cNvPr>
          <p:cNvSpPr/>
          <p:nvPr/>
        </p:nvSpPr>
        <p:spPr>
          <a:xfrm rot="16200000">
            <a:off x="3237426" y="1883153"/>
            <a:ext cx="186547" cy="61432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652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5CA38-04FD-409A-BEB9-2B9CF7399D96}"/>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8" name="Google Shape;93;p19">
            <a:extLst>
              <a:ext uri="{FF2B5EF4-FFF2-40B4-BE49-F238E27FC236}">
                <a16:creationId xmlns:a16="http://schemas.microsoft.com/office/drawing/2014/main" id="{552E22C8-2FC5-41F5-9E2B-FF7782177179}"/>
              </a:ext>
            </a:extLst>
          </p:cNvPr>
          <p:cNvSpPr txBox="1">
            <a:spLocks/>
          </p:cNvSpPr>
          <p:nvPr/>
        </p:nvSpPr>
        <p:spPr>
          <a:xfrm>
            <a:off x="184204" y="416232"/>
            <a:ext cx="5266754"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Parameter encoding schemes</a:t>
            </a:r>
          </a:p>
        </p:txBody>
      </p:sp>
      <p:sp>
        <p:nvSpPr>
          <p:cNvPr id="9" name="Rectangle 8">
            <a:extLst>
              <a:ext uri="{FF2B5EF4-FFF2-40B4-BE49-F238E27FC236}">
                <a16:creationId xmlns:a16="http://schemas.microsoft.com/office/drawing/2014/main" id="{F74A4BD0-AA62-4AB1-94FD-CBBC99FC16BF}"/>
              </a:ext>
            </a:extLst>
          </p:cNvPr>
          <p:cNvSpPr/>
          <p:nvPr/>
        </p:nvSpPr>
        <p:spPr>
          <a:xfrm>
            <a:off x="1190848" y="1940542"/>
            <a:ext cx="2402958"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ASSISTED STRATEGY</a:t>
            </a:r>
          </a:p>
        </p:txBody>
      </p:sp>
      <p:sp>
        <p:nvSpPr>
          <p:cNvPr id="10" name="Rectangle 9">
            <a:extLst>
              <a:ext uri="{FF2B5EF4-FFF2-40B4-BE49-F238E27FC236}">
                <a16:creationId xmlns:a16="http://schemas.microsoft.com/office/drawing/2014/main" id="{57F95CB7-5E3B-4120-8789-1582453D2A64}"/>
              </a:ext>
            </a:extLst>
          </p:cNvPr>
          <p:cNvSpPr/>
          <p:nvPr/>
        </p:nvSpPr>
        <p:spPr>
          <a:xfrm>
            <a:off x="538716" y="1247553"/>
            <a:ext cx="6280298" cy="5103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500" dirty="0">
                <a:solidFill>
                  <a:schemeClr val="tx1"/>
                </a:solidFill>
              </a:rPr>
              <a:t>Further we’ll only consider </a:t>
            </a:r>
            <a:r>
              <a:rPr lang="en-US" sz="1500" b="1" dirty="0">
                <a:solidFill>
                  <a:schemeClr val="tx1"/>
                </a:solidFill>
              </a:rPr>
              <a:t>Bipartite systems</a:t>
            </a:r>
            <a:r>
              <a:rPr lang="en-US" sz="1500" dirty="0">
                <a:solidFill>
                  <a:schemeClr val="tx1"/>
                </a:solidFill>
              </a:rPr>
              <a:t> of various dimensions</a:t>
            </a:r>
          </a:p>
        </p:txBody>
      </p:sp>
      <p:sp>
        <p:nvSpPr>
          <p:cNvPr id="11" name="Rectangle 10">
            <a:extLst>
              <a:ext uri="{FF2B5EF4-FFF2-40B4-BE49-F238E27FC236}">
                <a16:creationId xmlns:a16="http://schemas.microsoft.com/office/drawing/2014/main" id="{869E1111-138A-4A40-8D5F-89CA331D1C86}"/>
              </a:ext>
            </a:extLst>
          </p:cNvPr>
          <p:cNvSpPr/>
          <p:nvPr/>
        </p:nvSpPr>
        <p:spPr>
          <a:xfrm>
            <a:off x="5897528" y="1942458"/>
            <a:ext cx="2109274"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ANCILLA ASSISTED STRATEGY</a:t>
            </a:r>
          </a:p>
        </p:txBody>
      </p:sp>
      <p:cxnSp>
        <p:nvCxnSpPr>
          <p:cNvPr id="13" name="Straight Connector 12">
            <a:extLst>
              <a:ext uri="{FF2B5EF4-FFF2-40B4-BE49-F238E27FC236}">
                <a16:creationId xmlns:a16="http://schemas.microsoft.com/office/drawing/2014/main" id="{0C32DAF6-77F2-45B7-B911-DB2C0181598C}"/>
              </a:ext>
            </a:extLst>
          </p:cNvPr>
          <p:cNvCxnSpPr>
            <a:cxnSpLocks/>
          </p:cNvCxnSpPr>
          <p:nvPr/>
        </p:nvCxnSpPr>
        <p:spPr>
          <a:xfrm>
            <a:off x="4705150" y="1940542"/>
            <a:ext cx="0" cy="290847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1CCF68-E4CC-4E33-A2E4-B26D6E1B92C0}"/>
                  </a:ext>
                </a:extLst>
              </p:cNvPr>
              <p:cNvSpPr/>
              <p:nvPr/>
            </p:nvSpPr>
            <p:spPr>
              <a:xfrm>
                <a:off x="1330845" y="3031392"/>
                <a:ext cx="2122963" cy="671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oMath>
                </a14:m>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221CCF68-E4CC-4E33-A2E4-B26D6E1B92C0}"/>
                  </a:ext>
                </a:extLst>
              </p:cNvPr>
              <p:cNvSpPr>
                <a:spLocks noRot="1" noChangeAspect="1" noMove="1" noResize="1" noEditPoints="1" noAdjustHandles="1" noChangeArrowheads="1" noChangeShapeType="1" noTextEdit="1"/>
              </p:cNvSpPr>
              <p:nvPr/>
            </p:nvSpPr>
            <p:spPr>
              <a:xfrm>
                <a:off x="1330845" y="3031392"/>
                <a:ext cx="2122963" cy="671767"/>
              </a:xfrm>
              <a:prstGeom prst="rect">
                <a:avLst/>
              </a:prstGeom>
              <a:blipFill>
                <a:blip r:embed="rId2"/>
                <a:stretch>
                  <a:fillRect l="-2006" t="-18182"/>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02478D5-FF9E-4D80-9DBA-A1DCDE02A18B}"/>
              </a:ext>
            </a:extLst>
          </p:cNvPr>
          <p:cNvSpPr/>
          <p:nvPr/>
        </p:nvSpPr>
        <p:spPr>
          <a:xfrm>
            <a:off x="1190848"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0A7C0D-5CA0-42CD-BD7D-856029BD8C10}"/>
              </a:ext>
            </a:extLst>
          </p:cNvPr>
          <p:cNvSpPr/>
          <p:nvPr/>
        </p:nvSpPr>
        <p:spPr>
          <a:xfrm>
            <a:off x="5750687"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6A5487-F384-4160-BD23-B86E88AE14C1}"/>
                  </a:ext>
                </a:extLst>
              </p:cNvPr>
              <p:cNvSpPr txBox="1"/>
              <p:nvPr/>
            </p:nvSpPr>
            <p:spPr>
              <a:xfrm>
                <a:off x="4643127" y="2940936"/>
                <a:ext cx="4618074" cy="369332"/>
              </a:xfrm>
              <a:prstGeom prst="rect">
                <a:avLst/>
              </a:prstGeom>
              <a:noFill/>
            </p:spPr>
            <p:txBody>
              <a:bodyPr wrap="square">
                <a:spAutoFit/>
              </a:bodyPr>
              <a:lstStyle/>
              <a:p>
                <a:pPr algn="ctr"/>
                <a:r>
                  <a:rPr lang="en-US" sz="1800" dirty="0">
                    <a:solidFill>
                      <a:schemeClr val="tx1"/>
                    </a:solidFill>
                  </a:rPr>
                  <a:t>A =  </a:t>
                </a:r>
                <a14:m>
                  <m:oMath xmlns:m="http://schemas.openxmlformats.org/officeDocument/2006/math">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𝑜𝑟</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oMath>
                </a14:m>
                <a:endParaRPr lang="en-US" sz="1800" dirty="0">
                  <a:solidFill>
                    <a:schemeClr val="tx1"/>
                  </a:solidFill>
                </a:endParaRPr>
              </a:p>
            </p:txBody>
          </p:sp>
        </mc:Choice>
        <mc:Fallback xmlns="">
          <p:sp>
            <p:nvSpPr>
              <p:cNvPr id="18" name="TextBox 17">
                <a:extLst>
                  <a:ext uri="{FF2B5EF4-FFF2-40B4-BE49-F238E27FC236}">
                    <a16:creationId xmlns:a16="http://schemas.microsoft.com/office/drawing/2014/main" id="{B86A5487-F384-4160-BD23-B86E88AE14C1}"/>
                  </a:ext>
                </a:extLst>
              </p:cNvPr>
              <p:cNvSpPr txBox="1">
                <a:spLocks noRot="1" noChangeAspect="1" noMove="1" noResize="1" noEditPoints="1" noAdjustHandles="1" noChangeArrowheads="1" noChangeShapeType="1" noTextEdit="1"/>
              </p:cNvSpPr>
              <p:nvPr/>
            </p:nvSpPr>
            <p:spPr>
              <a:xfrm>
                <a:off x="4643127" y="2940936"/>
                <a:ext cx="4618074" cy="369332"/>
              </a:xfrm>
              <a:prstGeom prst="rect">
                <a:avLst/>
              </a:prstGeom>
              <a:blipFill>
                <a:blip r:embed="rId3"/>
                <a:stretch>
                  <a:fillRect t="-8197" b="-24590"/>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280CAAFE-5911-41D4-85DF-4D7659A70D6C}"/>
              </a:ext>
            </a:extLst>
          </p:cNvPr>
          <p:cNvPicPr>
            <a:picLocks noChangeAspect="1"/>
          </p:cNvPicPr>
          <p:nvPr/>
        </p:nvPicPr>
        <p:blipFill>
          <a:blip r:embed="rId4"/>
          <a:stretch>
            <a:fillRect/>
          </a:stretch>
        </p:blipFill>
        <p:spPr>
          <a:xfrm>
            <a:off x="761235" y="3675639"/>
            <a:ext cx="3388242" cy="1173374"/>
          </a:xfrm>
          <a:prstGeom prst="rect">
            <a:avLst/>
          </a:prstGeom>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Picture 21">
            <a:extLst>
              <a:ext uri="{FF2B5EF4-FFF2-40B4-BE49-F238E27FC236}">
                <a16:creationId xmlns:a16="http://schemas.microsoft.com/office/drawing/2014/main" id="{8C7A07BD-B2BB-46AC-9574-DADF132B6972}"/>
              </a:ext>
            </a:extLst>
          </p:cNvPr>
          <p:cNvPicPr>
            <a:picLocks noChangeAspect="1"/>
          </p:cNvPicPr>
          <p:nvPr/>
        </p:nvPicPr>
        <p:blipFill>
          <a:blip r:embed="rId5"/>
          <a:stretch>
            <a:fillRect/>
          </a:stretch>
        </p:blipFill>
        <p:spPr>
          <a:xfrm>
            <a:off x="5260821" y="3675639"/>
            <a:ext cx="3388242" cy="1173374"/>
          </a:xfrm>
          <a:prstGeom prst="rect">
            <a:avLst/>
          </a:prstGeom>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9" name="Rectangle 18">
            <a:extLst>
              <a:ext uri="{FF2B5EF4-FFF2-40B4-BE49-F238E27FC236}">
                <a16:creationId xmlns:a16="http://schemas.microsoft.com/office/drawing/2014/main" id="{7035976E-E62B-4503-BDEA-FB782E7CDF37}"/>
              </a:ext>
            </a:extLst>
          </p:cNvPr>
          <p:cNvSpPr/>
          <p:nvPr/>
        </p:nvSpPr>
        <p:spPr>
          <a:xfrm>
            <a:off x="6144092" y="462880"/>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r>
              <a:rPr lang="en-US" sz="1800" dirty="0" err="1">
                <a:solidFill>
                  <a:schemeClr val="tx1"/>
                </a:solidFill>
              </a:rPr>
              <a:t>Diag</a:t>
            </a:r>
            <a:r>
              <a:rPr lang="en-US" sz="1800" dirty="0">
                <a:solidFill>
                  <a:schemeClr val="tx1"/>
                </a:solidFill>
              </a:rPr>
              <a:t>[1,1,…,-1,-1]</a:t>
            </a:r>
          </a:p>
        </p:txBody>
      </p:sp>
    </p:spTree>
    <p:extLst>
      <p:ext uri="{BB962C8B-B14F-4D97-AF65-F5344CB8AC3E}">
        <p14:creationId xmlns:p14="http://schemas.microsoft.com/office/powerpoint/2010/main" val="555669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EA8B13-3F2D-42D4-8372-BC34CDCCA0DB}"/>
              </a:ext>
            </a:extLst>
          </p:cNvPr>
          <p:cNvSpPr>
            <a:spLocks noGrp="1"/>
          </p:cNvSpPr>
          <p:nvPr>
            <p:ph type="body" idx="1"/>
          </p:nvPr>
        </p:nvSpPr>
        <p:spPr>
          <a:xfrm>
            <a:off x="311700" y="2071086"/>
            <a:ext cx="8520600" cy="2465473"/>
          </a:xfrm>
        </p:spPr>
        <p:txBody>
          <a:bodyPr/>
          <a:lstStyle/>
          <a:p>
            <a:r>
              <a:rPr lang="en-US" dirty="0"/>
              <a:t>Quantum Foundation and information</a:t>
            </a:r>
          </a:p>
          <a:p>
            <a:pPr marL="114300" indent="0">
              <a:buNone/>
            </a:pPr>
            <a:endParaRPr lang="en-US" dirty="0"/>
          </a:p>
          <a:p>
            <a:r>
              <a:rPr lang="en-US" dirty="0"/>
              <a:t>Quantum Metrology </a:t>
            </a:r>
          </a:p>
          <a:p>
            <a:pPr marL="114300" indent="0">
              <a:buNone/>
            </a:pPr>
            <a:endParaRPr lang="en-US" dirty="0"/>
          </a:p>
          <a:p>
            <a:r>
              <a:rPr lang="en-US" dirty="0"/>
              <a:t>Noisy Quantum Channels and their effects</a:t>
            </a:r>
          </a:p>
          <a:p>
            <a:endParaRPr lang="en-US" dirty="0"/>
          </a:p>
          <a:p>
            <a:pPr marL="114300" indent="0">
              <a:buNone/>
            </a:pPr>
            <a:endParaRPr lang="en-US" dirty="0"/>
          </a:p>
          <a:p>
            <a:endParaRPr lang="en-US" dirty="0"/>
          </a:p>
        </p:txBody>
      </p:sp>
      <p:sp>
        <p:nvSpPr>
          <p:cNvPr id="4" name="Rectangle 3">
            <a:extLst>
              <a:ext uri="{FF2B5EF4-FFF2-40B4-BE49-F238E27FC236}">
                <a16:creationId xmlns:a16="http://schemas.microsoft.com/office/drawing/2014/main" id="{C066C13C-DC73-408E-91B3-AF9046400366}"/>
              </a:ext>
            </a:extLst>
          </p:cNvPr>
          <p:cNvSpPr/>
          <p:nvPr/>
        </p:nvSpPr>
        <p:spPr>
          <a:xfrm>
            <a:off x="-212652" y="862123"/>
            <a:ext cx="4323907" cy="68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1" u="sng" dirty="0">
                <a:solidFill>
                  <a:srgbClr val="002060"/>
                </a:solidFill>
              </a:rPr>
              <a:t>OVERVIEW OF THE TALK</a:t>
            </a:r>
          </a:p>
        </p:txBody>
      </p:sp>
      <p:cxnSp>
        <p:nvCxnSpPr>
          <p:cNvPr id="5" name="Straight Connector 4">
            <a:extLst>
              <a:ext uri="{FF2B5EF4-FFF2-40B4-BE49-F238E27FC236}">
                <a16:creationId xmlns:a16="http://schemas.microsoft.com/office/drawing/2014/main" id="{991EE8F6-B8E8-4BC3-9998-16170AB3FECA}"/>
              </a:ext>
            </a:extLst>
          </p:cNvPr>
          <p:cNvCxnSpPr>
            <a:cxnSpLocks/>
          </p:cNvCxnSpPr>
          <p:nvPr/>
        </p:nvCxnSpPr>
        <p:spPr>
          <a:xfrm>
            <a:off x="0" y="163032"/>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6C02AA9-8F51-4841-9BE7-449B4C3960B7}"/>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9" name="Straight Connector 8">
            <a:extLst>
              <a:ext uri="{FF2B5EF4-FFF2-40B4-BE49-F238E27FC236}">
                <a16:creationId xmlns:a16="http://schemas.microsoft.com/office/drawing/2014/main" id="{1F35D7B1-167E-4DE0-96E1-BF2CAC0AB904}"/>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3AAEB50-BEDD-48EA-9480-AD42068577F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7085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5CA38-04FD-409A-BEB9-2B9CF7399D96}"/>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8" name="Google Shape;93;p19">
            <a:extLst>
              <a:ext uri="{FF2B5EF4-FFF2-40B4-BE49-F238E27FC236}">
                <a16:creationId xmlns:a16="http://schemas.microsoft.com/office/drawing/2014/main" id="{552E22C8-2FC5-41F5-9E2B-FF7782177179}"/>
              </a:ext>
            </a:extLst>
          </p:cNvPr>
          <p:cNvSpPr txBox="1">
            <a:spLocks/>
          </p:cNvSpPr>
          <p:nvPr/>
        </p:nvSpPr>
        <p:spPr>
          <a:xfrm>
            <a:off x="191385" y="408311"/>
            <a:ext cx="873996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Adding Sequence to parameter encoding schemes</a:t>
            </a:r>
          </a:p>
        </p:txBody>
      </p:sp>
      <p:sp>
        <p:nvSpPr>
          <p:cNvPr id="9" name="Rectangle 8">
            <a:extLst>
              <a:ext uri="{FF2B5EF4-FFF2-40B4-BE49-F238E27FC236}">
                <a16:creationId xmlns:a16="http://schemas.microsoft.com/office/drawing/2014/main" id="{F74A4BD0-AA62-4AB1-94FD-CBBC99FC16BF}"/>
              </a:ext>
            </a:extLst>
          </p:cNvPr>
          <p:cNvSpPr/>
          <p:nvPr/>
        </p:nvSpPr>
        <p:spPr>
          <a:xfrm>
            <a:off x="1190849" y="1940542"/>
            <a:ext cx="2402954"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ASSISTED  STRATEGY</a:t>
            </a:r>
          </a:p>
        </p:txBody>
      </p:sp>
      <p:sp>
        <p:nvSpPr>
          <p:cNvPr id="10" name="Rectangle 9">
            <a:extLst>
              <a:ext uri="{FF2B5EF4-FFF2-40B4-BE49-F238E27FC236}">
                <a16:creationId xmlns:a16="http://schemas.microsoft.com/office/drawing/2014/main" id="{57F95CB7-5E3B-4120-8789-1582453D2A64}"/>
              </a:ext>
            </a:extLst>
          </p:cNvPr>
          <p:cNvSpPr/>
          <p:nvPr/>
        </p:nvSpPr>
        <p:spPr>
          <a:xfrm>
            <a:off x="538716" y="1247553"/>
            <a:ext cx="5479308" cy="5103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500" dirty="0">
                <a:solidFill>
                  <a:schemeClr val="tx1"/>
                </a:solidFill>
              </a:rPr>
              <a:t>Considering only </a:t>
            </a:r>
            <a:r>
              <a:rPr lang="en-US" sz="1500" b="1" dirty="0">
                <a:solidFill>
                  <a:schemeClr val="tx1"/>
                </a:solidFill>
              </a:rPr>
              <a:t>Bipartite systems</a:t>
            </a:r>
            <a:r>
              <a:rPr lang="en-US" sz="1500" dirty="0">
                <a:solidFill>
                  <a:schemeClr val="tx1"/>
                </a:solidFill>
              </a:rPr>
              <a:t> of various dimensions</a:t>
            </a:r>
          </a:p>
        </p:txBody>
      </p:sp>
      <p:sp>
        <p:nvSpPr>
          <p:cNvPr id="11" name="Rectangle 10">
            <a:extLst>
              <a:ext uri="{FF2B5EF4-FFF2-40B4-BE49-F238E27FC236}">
                <a16:creationId xmlns:a16="http://schemas.microsoft.com/office/drawing/2014/main" id="{869E1111-138A-4A40-8D5F-89CA331D1C86}"/>
              </a:ext>
            </a:extLst>
          </p:cNvPr>
          <p:cNvSpPr/>
          <p:nvPr/>
        </p:nvSpPr>
        <p:spPr>
          <a:xfrm>
            <a:off x="5816498" y="1946119"/>
            <a:ext cx="2285510"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ANCILLA ASSISTED  STRATEGY</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1CCF68-E4CC-4E33-A2E4-B26D6E1B92C0}"/>
                  </a:ext>
                </a:extLst>
              </p:cNvPr>
              <p:cNvSpPr/>
              <p:nvPr/>
            </p:nvSpPr>
            <p:spPr>
              <a:xfrm>
                <a:off x="1330845" y="3031392"/>
                <a:ext cx="2122963" cy="671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oMath>
                </a14:m>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221CCF68-E4CC-4E33-A2E4-B26D6E1B92C0}"/>
                  </a:ext>
                </a:extLst>
              </p:cNvPr>
              <p:cNvSpPr>
                <a:spLocks noRot="1" noChangeAspect="1" noMove="1" noResize="1" noEditPoints="1" noAdjustHandles="1" noChangeArrowheads="1" noChangeShapeType="1" noTextEdit="1"/>
              </p:cNvSpPr>
              <p:nvPr/>
            </p:nvSpPr>
            <p:spPr>
              <a:xfrm>
                <a:off x="1330845" y="3031392"/>
                <a:ext cx="2122963" cy="671767"/>
              </a:xfrm>
              <a:prstGeom prst="rect">
                <a:avLst/>
              </a:prstGeom>
              <a:blipFill>
                <a:blip r:embed="rId2"/>
                <a:stretch>
                  <a:fillRect l="-2006" t="-18182"/>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02478D5-FF9E-4D80-9DBA-A1DCDE02A18B}"/>
              </a:ext>
            </a:extLst>
          </p:cNvPr>
          <p:cNvSpPr/>
          <p:nvPr/>
        </p:nvSpPr>
        <p:spPr>
          <a:xfrm>
            <a:off x="1190848"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0A7C0D-5CA0-42CD-BD7D-856029BD8C10}"/>
              </a:ext>
            </a:extLst>
          </p:cNvPr>
          <p:cNvSpPr/>
          <p:nvPr/>
        </p:nvSpPr>
        <p:spPr>
          <a:xfrm>
            <a:off x="5750687"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5AFD639-75F1-4937-8442-07449161E7F9}"/>
              </a:ext>
            </a:extLst>
          </p:cNvPr>
          <p:cNvPicPr>
            <a:picLocks noChangeAspect="1"/>
          </p:cNvPicPr>
          <p:nvPr/>
        </p:nvPicPr>
        <p:blipFill>
          <a:blip r:embed="rId3"/>
          <a:stretch>
            <a:fillRect/>
          </a:stretch>
        </p:blipFill>
        <p:spPr>
          <a:xfrm>
            <a:off x="730103" y="3555963"/>
            <a:ext cx="7768855" cy="1174976"/>
          </a:xfrm>
          <a:prstGeom prst="rect">
            <a:avLst/>
          </a:prstGeom>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Rectangle 16">
            <a:extLst>
              <a:ext uri="{FF2B5EF4-FFF2-40B4-BE49-F238E27FC236}">
                <a16:creationId xmlns:a16="http://schemas.microsoft.com/office/drawing/2014/main" id="{AEFB20C9-8C35-46CA-8208-E1BF243ED62C}"/>
              </a:ext>
            </a:extLst>
          </p:cNvPr>
          <p:cNvSpPr/>
          <p:nvPr/>
        </p:nvSpPr>
        <p:spPr>
          <a:xfrm>
            <a:off x="3792280" y="3813589"/>
            <a:ext cx="949842" cy="551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06FA765-B28B-4356-896C-E1686F0ACC49}"/>
              </a:ext>
            </a:extLst>
          </p:cNvPr>
          <p:cNvCxnSpPr>
            <a:cxnSpLocks/>
            <a:endCxn id="12" idx="2"/>
          </p:cNvCxnSpPr>
          <p:nvPr/>
        </p:nvCxnSpPr>
        <p:spPr>
          <a:xfrm>
            <a:off x="4593265" y="1986552"/>
            <a:ext cx="21266" cy="27443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9580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5CA38-04FD-409A-BEB9-2B9CF7399D96}"/>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9" name="Rectangle 8">
            <a:extLst>
              <a:ext uri="{FF2B5EF4-FFF2-40B4-BE49-F238E27FC236}">
                <a16:creationId xmlns:a16="http://schemas.microsoft.com/office/drawing/2014/main" id="{F74A4BD0-AA62-4AB1-94FD-CBBC99FC16BF}"/>
              </a:ext>
            </a:extLst>
          </p:cNvPr>
          <p:cNvSpPr/>
          <p:nvPr/>
        </p:nvSpPr>
        <p:spPr>
          <a:xfrm>
            <a:off x="1190849" y="1940542"/>
            <a:ext cx="2402954"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ASSISTED  STRATEGY</a:t>
            </a:r>
          </a:p>
        </p:txBody>
      </p:sp>
      <p:sp>
        <p:nvSpPr>
          <p:cNvPr id="11" name="Rectangle 10">
            <a:extLst>
              <a:ext uri="{FF2B5EF4-FFF2-40B4-BE49-F238E27FC236}">
                <a16:creationId xmlns:a16="http://schemas.microsoft.com/office/drawing/2014/main" id="{869E1111-138A-4A40-8D5F-89CA331D1C86}"/>
              </a:ext>
            </a:extLst>
          </p:cNvPr>
          <p:cNvSpPr/>
          <p:nvPr/>
        </p:nvSpPr>
        <p:spPr>
          <a:xfrm>
            <a:off x="5816498" y="1946119"/>
            <a:ext cx="2285510"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ANCILLA ASSISTED  STRATEGY</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1CCF68-E4CC-4E33-A2E4-B26D6E1B92C0}"/>
                  </a:ext>
                </a:extLst>
              </p:cNvPr>
              <p:cNvSpPr/>
              <p:nvPr/>
            </p:nvSpPr>
            <p:spPr>
              <a:xfrm>
                <a:off x="1330845" y="3031392"/>
                <a:ext cx="2122963" cy="671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oMath>
                </a14:m>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221CCF68-E4CC-4E33-A2E4-B26D6E1B92C0}"/>
                  </a:ext>
                </a:extLst>
              </p:cNvPr>
              <p:cNvSpPr>
                <a:spLocks noRot="1" noChangeAspect="1" noMove="1" noResize="1" noEditPoints="1" noAdjustHandles="1" noChangeArrowheads="1" noChangeShapeType="1" noTextEdit="1"/>
              </p:cNvSpPr>
              <p:nvPr/>
            </p:nvSpPr>
            <p:spPr>
              <a:xfrm>
                <a:off x="1330845" y="3031392"/>
                <a:ext cx="2122963" cy="671767"/>
              </a:xfrm>
              <a:prstGeom prst="rect">
                <a:avLst/>
              </a:prstGeom>
              <a:blipFill>
                <a:blip r:embed="rId2"/>
                <a:stretch>
                  <a:fillRect l="-2006" t="-18182"/>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02478D5-FF9E-4D80-9DBA-A1DCDE02A18B}"/>
              </a:ext>
            </a:extLst>
          </p:cNvPr>
          <p:cNvSpPr/>
          <p:nvPr/>
        </p:nvSpPr>
        <p:spPr>
          <a:xfrm>
            <a:off x="1190848"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0A7C0D-5CA0-42CD-BD7D-856029BD8C10}"/>
              </a:ext>
            </a:extLst>
          </p:cNvPr>
          <p:cNvSpPr/>
          <p:nvPr/>
        </p:nvSpPr>
        <p:spPr>
          <a:xfrm>
            <a:off x="5750687" y="2842436"/>
            <a:ext cx="2402955" cy="53931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6A5487-F384-4160-BD23-B86E88AE14C1}"/>
                  </a:ext>
                </a:extLst>
              </p:cNvPr>
              <p:cNvSpPr txBox="1"/>
              <p:nvPr/>
            </p:nvSpPr>
            <p:spPr>
              <a:xfrm>
                <a:off x="4643127" y="2940936"/>
                <a:ext cx="4618074" cy="369332"/>
              </a:xfrm>
              <a:prstGeom prst="rect">
                <a:avLst/>
              </a:prstGeom>
              <a:noFill/>
            </p:spPr>
            <p:txBody>
              <a:bodyPr wrap="square">
                <a:spAutoFit/>
              </a:bodyPr>
              <a:lstStyle/>
              <a:p>
                <a:pPr algn="ctr"/>
                <a:r>
                  <a:rPr lang="en-US" sz="1800" dirty="0">
                    <a:solidFill>
                      <a:schemeClr val="tx1"/>
                    </a:solidFill>
                  </a:rPr>
                  <a:t>A =  </a:t>
                </a:r>
                <a14:m>
                  <m:oMath xmlns:m="http://schemas.openxmlformats.org/officeDocument/2006/math">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oMath>
                </a14:m>
                <a:endParaRPr lang="en-US" sz="1800" i="1" dirty="0">
                  <a:solidFill>
                    <a:schemeClr val="tx1"/>
                  </a:solidFill>
                </a:endParaRPr>
              </a:p>
            </p:txBody>
          </p:sp>
        </mc:Choice>
        <mc:Fallback xmlns="">
          <p:sp>
            <p:nvSpPr>
              <p:cNvPr id="18" name="TextBox 17">
                <a:extLst>
                  <a:ext uri="{FF2B5EF4-FFF2-40B4-BE49-F238E27FC236}">
                    <a16:creationId xmlns:a16="http://schemas.microsoft.com/office/drawing/2014/main" id="{B86A5487-F384-4160-BD23-B86E88AE14C1}"/>
                  </a:ext>
                </a:extLst>
              </p:cNvPr>
              <p:cNvSpPr txBox="1">
                <a:spLocks noRot="1" noChangeAspect="1" noMove="1" noResize="1" noEditPoints="1" noAdjustHandles="1" noChangeArrowheads="1" noChangeShapeType="1" noTextEdit="1"/>
              </p:cNvSpPr>
              <p:nvPr/>
            </p:nvSpPr>
            <p:spPr>
              <a:xfrm>
                <a:off x="4643127" y="2940936"/>
                <a:ext cx="4618074" cy="369332"/>
              </a:xfrm>
              <a:prstGeom prst="rect">
                <a:avLst/>
              </a:prstGeom>
              <a:blipFill>
                <a:blip r:embed="rId3"/>
                <a:stretch>
                  <a:fillRect t="-8197" b="-24590"/>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AEFB20C9-8C35-46CA-8208-E1BF243ED62C}"/>
              </a:ext>
            </a:extLst>
          </p:cNvPr>
          <p:cNvSpPr/>
          <p:nvPr/>
        </p:nvSpPr>
        <p:spPr>
          <a:xfrm>
            <a:off x="3792280" y="3813589"/>
            <a:ext cx="949842" cy="551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E50A95-F1EF-487A-9BC0-9578DAE1DB53}"/>
              </a:ext>
            </a:extLst>
          </p:cNvPr>
          <p:cNvSpPr/>
          <p:nvPr/>
        </p:nvSpPr>
        <p:spPr>
          <a:xfrm>
            <a:off x="538716" y="1247553"/>
            <a:ext cx="5479308" cy="5103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500" dirty="0">
                <a:solidFill>
                  <a:schemeClr val="tx1"/>
                </a:solidFill>
              </a:rPr>
              <a:t>Considering only </a:t>
            </a:r>
            <a:r>
              <a:rPr lang="en-US" sz="1500" b="1" dirty="0">
                <a:solidFill>
                  <a:schemeClr val="tx1"/>
                </a:solidFill>
              </a:rPr>
              <a:t>Bipartite systems</a:t>
            </a:r>
            <a:r>
              <a:rPr lang="en-US" sz="1500" dirty="0">
                <a:solidFill>
                  <a:schemeClr val="tx1"/>
                </a:solidFill>
              </a:rPr>
              <a:t> of various dimensions</a:t>
            </a:r>
          </a:p>
        </p:txBody>
      </p:sp>
      <p:sp>
        <p:nvSpPr>
          <p:cNvPr id="20" name="Google Shape;93;p19">
            <a:extLst>
              <a:ext uri="{FF2B5EF4-FFF2-40B4-BE49-F238E27FC236}">
                <a16:creationId xmlns:a16="http://schemas.microsoft.com/office/drawing/2014/main" id="{82F23998-0E08-43B4-920A-046493155E0A}"/>
              </a:ext>
            </a:extLst>
          </p:cNvPr>
          <p:cNvSpPr txBox="1">
            <a:spLocks/>
          </p:cNvSpPr>
          <p:nvPr/>
        </p:nvSpPr>
        <p:spPr>
          <a:xfrm>
            <a:off x="191385" y="408311"/>
            <a:ext cx="873996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Adding Sequence to parameter encoding schemes</a:t>
            </a:r>
          </a:p>
        </p:txBody>
      </p:sp>
      <p:pic>
        <p:nvPicPr>
          <p:cNvPr id="22" name="Picture 21">
            <a:extLst>
              <a:ext uri="{FF2B5EF4-FFF2-40B4-BE49-F238E27FC236}">
                <a16:creationId xmlns:a16="http://schemas.microsoft.com/office/drawing/2014/main" id="{45D3545C-340A-4917-8780-5E6770869D25}"/>
              </a:ext>
            </a:extLst>
          </p:cNvPr>
          <p:cNvPicPr>
            <a:picLocks noChangeAspect="1"/>
          </p:cNvPicPr>
          <p:nvPr/>
        </p:nvPicPr>
        <p:blipFill>
          <a:blip r:embed="rId4"/>
          <a:stretch>
            <a:fillRect/>
          </a:stretch>
        </p:blipFill>
        <p:spPr>
          <a:xfrm>
            <a:off x="730103" y="3555963"/>
            <a:ext cx="7768855" cy="1174976"/>
          </a:xfrm>
          <a:prstGeom prst="rect">
            <a:avLst/>
          </a:prstGeom>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3" name="Rectangle 22">
            <a:extLst>
              <a:ext uri="{FF2B5EF4-FFF2-40B4-BE49-F238E27FC236}">
                <a16:creationId xmlns:a16="http://schemas.microsoft.com/office/drawing/2014/main" id="{CC47D4AE-1287-4716-BC35-9AAE74F8B89D}"/>
              </a:ext>
            </a:extLst>
          </p:cNvPr>
          <p:cNvSpPr/>
          <p:nvPr/>
        </p:nvSpPr>
        <p:spPr>
          <a:xfrm>
            <a:off x="3792280" y="3895947"/>
            <a:ext cx="949842" cy="551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8DD8011-E6E4-4145-9A47-1CFDAFC3C1D9}"/>
              </a:ext>
            </a:extLst>
          </p:cNvPr>
          <p:cNvCxnSpPr>
            <a:cxnSpLocks/>
          </p:cNvCxnSpPr>
          <p:nvPr/>
        </p:nvCxnSpPr>
        <p:spPr>
          <a:xfrm>
            <a:off x="4593265" y="1986552"/>
            <a:ext cx="21266" cy="27443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2701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Google Shape;93;p19">
            <a:extLst>
              <a:ext uri="{FF2B5EF4-FFF2-40B4-BE49-F238E27FC236}">
                <a16:creationId xmlns:a16="http://schemas.microsoft.com/office/drawing/2014/main" id="{552E22C8-2FC5-41F5-9E2B-FF7782177179}"/>
              </a:ext>
            </a:extLst>
          </p:cNvPr>
          <p:cNvSpPr txBox="1">
            <a:spLocks/>
          </p:cNvSpPr>
          <p:nvPr/>
        </p:nvSpPr>
        <p:spPr>
          <a:xfrm>
            <a:off x="191386" y="408311"/>
            <a:ext cx="708297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Optimal probe state and optimal encoder</a:t>
            </a:r>
          </a:p>
        </p:txBody>
      </p:sp>
      <p:sp>
        <p:nvSpPr>
          <p:cNvPr id="19" name="Rectangle 18">
            <a:extLst>
              <a:ext uri="{FF2B5EF4-FFF2-40B4-BE49-F238E27FC236}">
                <a16:creationId xmlns:a16="http://schemas.microsoft.com/office/drawing/2014/main" id="{038BD707-62AB-4F3B-966F-093CD9DCB0A0}"/>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222222"/>
                </a:solidFill>
                <a:effectLst/>
                <a:latin typeface="Helvetica Neue"/>
              </a:rPr>
              <a:t>https://doi.org/10.1103/PhysRevLett.120.020506</a:t>
            </a:r>
            <a:endParaRPr lang="en-US" sz="1100" b="1" i="1" dirty="0">
              <a:solidFill>
                <a:schemeClr val="tx1"/>
              </a:solidFill>
            </a:endParaRPr>
          </a:p>
        </p:txBody>
      </p:sp>
      <p:pic>
        <p:nvPicPr>
          <p:cNvPr id="13" name="Picture 12">
            <a:extLst>
              <a:ext uri="{FF2B5EF4-FFF2-40B4-BE49-F238E27FC236}">
                <a16:creationId xmlns:a16="http://schemas.microsoft.com/office/drawing/2014/main" id="{13DB4EC4-7EEA-4CD6-8FD2-992FF1DC9D78}"/>
              </a:ext>
            </a:extLst>
          </p:cNvPr>
          <p:cNvPicPr>
            <a:picLocks noChangeAspect="1"/>
          </p:cNvPicPr>
          <p:nvPr/>
        </p:nvPicPr>
        <p:blipFill>
          <a:blip r:embed="rId2"/>
          <a:stretch>
            <a:fillRect/>
          </a:stretch>
        </p:blipFill>
        <p:spPr>
          <a:xfrm>
            <a:off x="885705" y="1093743"/>
            <a:ext cx="7082972" cy="2656115"/>
          </a:xfrm>
          <a:prstGeom prst="rect">
            <a:avLst/>
          </a:prstGeom>
          <a:ln>
            <a:solidFill>
              <a:schemeClr val="accent1">
                <a:lumMod val="2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4" name="Picture 23">
            <a:extLst>
              <a:ext uri="{FF2B5EF4-FFF2-40B4-BE49-F238E27FC236}">
                <a16:creationId xmlns:a16="http://schemas.microsoft.com/office/drawing/2014/main" id="{B020CFE0-0342-4F2A-AD87-1603858FA390}"/>
              </a:ext>
            </a:extLst>
          </p:cNvPr>
          <p:cNvPicPr>
            <a:picLocks noChangeAspect="1"/>
          </p:cNvPicPr>
          <p:nvPr/>
        </p:nvPicPr>
        <p:blipFill>
          <a:blip r:embed="rId3"/>
          <a:stretch>
            <a:fillRect/>
          </a:stretch>
        </p:blipFill>
        <p:spPr>
          <a:xfrm>
            <a:off x="885705" y="3909666"/>
            <a:ext cx="4550239" cy="849085"/>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5" name="Rectangle 24">
            <a:extLst>
              <a:ext uri="{FF2B5EF4-FFF2-40B4-BE49-F238E27FC236}">
                <a16:creationId xmlns:a16="http://schemas.microsoft.com/office/drawing/2014/main" id="{B8F9648F-A738-43E7-B3FF-8A34F1C6CB65}"/>
              </a:ext>
            </a:extLst>
          </p:cNvPr>
          <p:cNvSpPr/>
          <p:nvPr/>
        </p:nvSpPr>
        <p:spPr>
          <a:xfrm>
            <a:off x="5932969" y="4103981"/>
            <a:ext cx="2402957" cy="494055"/>
          </a:xfrm>
          <a:prstGeom prst="rect">
            <a:avLst/>
          </a:prstGeom>
          <a:no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4A739BD-D84F-4478-9B1B-AB40472AEE00}"/>
                  </a:ext>
                </a:extLst>
              </p:cNvPr>
              <p:cNvSpPr/>
              <p:nvPr/>
            </p:nvSpPr>
            <p:spPr>
              <a:xfrm>
                <a:off x="5987904" y="4235132"/>
                <a:ext cx="2402957" cy="6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 =  </a:t>
                </a:r>
                <a14:m>
                  <m:oMath xmlns:m="http://schemas.openxmlformats.org/officeDocument/2006/math">
                    <m:r>
                      <a:rPr lang="en-US" sz="20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20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20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20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2000" i="1" smtClean="0">
                        <a:solidFill>
                          <a:schemeClr val="tx1"/>
                        </a:solidFill>
                        <a:latin typeface="Cambria Math" panose="02040503050406030204" pitchFamily="18" charset="0"/>
                      </a:rPr>
                      <m:t>𝐼</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𝐷</m:t>
                    </m:r>
                  </m:oMath>
                </a14:m>
                <a:endParaRPr lang="en-US" sz="20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26" name="Rectangle 25">
                <a:extLst>
                  <a:ext uri="{FF2B5EF4-FFF2-40B4-BE49-F238E27FC236}">
                    <a16:creationId xmlns:a16="http://schemas.microsoft.com/office/drawing/2014/main" id="{C4A739BD-D84F-4478-9B1B-AB40472AEE00}"/>
                  </a:ext>
                </a:extLst>
              </p:cNvPr>
              <p:cNvSpPr>
                <a:spLocks noRot="1" noChangeAspect="1" noMove="1" noResize="1" noEditPoints="1" noAdjustHandles="1" noChangeArrowheads="1" noChangeShapeType="1" noTextEdit="1"/>
              </p:cNvSpPr>
              <p:nvPr/>
            </p:nvSpPr>
            <p:spPr>
              <a:xfrm>
                <a:off x="5987904" y="4235132"/>
                <a:ext cx="2402957" cy="671767"/>
              </a:xfrm>
              <a:prstGeom prst="rect">
                <a:avLst/>
              </a:prstGeom>
              <a:blipFill>
                <a:blip r:embed="rId4"/>
                <a:stretch>
                  <a:fillRect l="-1015" t="-20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6564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4" y="408311"/>
            <a:ext cx="2020186"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RESULT 1</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pic>
        <p:nvPicPr>
          <p:cNvPr id="9" name="Picture 8">
            <a:extLst>
              <a:ext uri="{FF2B5EF4-FFF2-40B4-BE49-F238E27FC236}">
                <a16:creationId xmlns:a16="http://schemas.microsoft.com/office/drawing/2014/main" id="{7FD43CB3-C2C2-45E4-A68D-3398B79BC3DC}"/>
              </a:ext>
            </a:extLst>
          </p:cNvPr>
          <p:cNvPicPr>
            <a:picLocks noChangeAspect="1"/>
          </p:cNvPicPr>
          <p:nvPr/>
        </p:nvPicPr>
        <p:blipFill>
          <a:blip r:embed="rId2"/>
          <a:stretch>
            <a:fillRect/>
          </a:stretch>
        </p:blipFill>
        <p:spPr>
          <a:xfrm>
            <a:off x="329608" y="1280964"/>
            <a:ext cx="6216503" cy="329712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F570C9D-903D-40D2-ABB9-CCC5A16C1736}"/>
                  </a:ext>
                </a:extLst>
              </p:cNvPr>
              <p:cNvSpPr/>
              <p:nvPr/>
            </p:nvSpPr>
            <p:spPr>
              <a:xfrm>
                <a:off x="6861544" y="1458865"/>
                <a:ext cx="2119423" cy="1290084"/>
              </a:xfrm>
              <a:prstGeom prst="rect">
                <a:avLst/>
              </a:prstGeom>
              <a:solidFill>
                <a:srgbClr val="D6FEF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X : Represents the PPT </a:t>
                </a:r>
              </a:p>
              <a:p>
                <a:pPr algn="ctr"/>
                <a:r>
                  <a:rPr lang="en-US" sz="1200" dirty="0">
                    <a:solidFill>
                      <a:schemeClr val="tx1"/>
                    </a:solidFill>
                  </a:rPr>
                  <a:t>  states </a:t>
                </a:r>
                <a14:m>
                  <m:oMath xmlns:m="http://schemas.openxmlformats.org/officeDocument/2006/math">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𝑁</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𝑁</m:t>
                    </m:r>
                  </m:oMath>
                </a14:m>
                <a:r>
                  <a:rPr lang="en-US" sz="1200" b="0" dirty="0">
                    <a:solidFill>
                      <a:schemeClr val="tx1"/>
                    </a:solidFill>
                  </a:rPr>
                  <a:t>, N=3 to 12</a:t>
                </a:r>
              </a:p>
              <a:p>
                <a:pPr algn="ctr"/>
                <a:endParaRPr lang="en-US" sz="1200" dirty="0">
                  <a:solidFill>
                    <a:schemeClr val="tx1"/>
                  </a:solidFill>
                </a:endParaRPr>
              </a:p>
              <a:p>
                <a:pPr algn="ctr"/>
                <a:r>
                  <a:rPr lang="en-US" sz="1200" dirty="0">
                    <a:solidFill>
                      <a:schemeClr val="tx1"/>
                    </a:solidFill>
                  </a:rPr>
                  <a:t>Y : Quantum Fisher</a:t>
                </a:r>
              </a:p>
              <a:p>
                <a:pPr algn="ctr"/>
                <a:r>
                  <a:rPr lang="en-US" sz="1200" dirty="0">
                    <a:solidFill>
                      <a:schemeClr val="tx1"/>
                    </a:solidFill>
                  </a:rPr>
                  <a:t> information (QFI)</a:t>
                </a:r>
              </a:p>
            </p:txBody>
          </p:sp>
        </mc:Choice>
        <mc:Fallback xmlns="">
          <p:sp>
            <p:nvSpPr>
              <p:cNvPr id="8" name="Rectangle 7">
                <a:extLst>
                  <a:ext uri="{FF2B5EF4-FFF2-40B4-BE49-F238E27FC236}">
                    <a16:creationId xmlns:a16="http://schemas.microsoft.com/office/drawing/2014/main" id="{2F570C9D-903D-40D2-ABB9-CCC5A16C1736}"/>
                  </a:ext>
                </a:extLst>
              </p:cNvPr>
              <p:cNvSpPr>
                <a:spLocks noRot="1" noChangeAspect="1" noMove="1" noResize="1" noEditPoints="1" noAdjustHandles="1" noChangeArrowheads="1" noChangeShapeType="1" noTextEdit="1"/>
              </p:cNvSpPr>
              <p:nvPr/>
            </p:nvSpPr>
            <p:spPr>
              <a:xfrm>
                <a:off x="6861544" y="1458865"/>
                <a:ext cx="2119423" cy="1290084"/>
              </a:xfrm>
              <a:prstGeom prst="rect">
                <a:avLst/>
              </a:prstGeom>
              <a:blipFill>
                <a:blip r:embed="rId3"/>
                <a:stretch>
                  <a:fillRect/>
                </a:stretch>
              </a:blipFill>
              <a:ln>
                <a:noFill/>
              </a:ln>
              <a:effectLst>
                <a:outerShdw blurRad="44450" dist="27940" dir="5400000" algn="ctr">
                  <a:srgbClr val="000000">
                    <a:alpha val="32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185FCEF-6F43-41DB-895F-7C00794FD0E3}"/>
                  </a:ext>
                </a:extLst>
              </p:cNvPr>
              <p:cNvSpPr/>
              <p:nvPr/>
            </p:nvSpPr>
            <p:spPr>
              <a:xfrm>
                <a:off x="6861544" y="3291466"/>
                <a:ext cx="2225749" cy="153791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QFI using A =</a:t>
                </a:r>
                <a14:m>
                  <m:oMath xmlns:m="http://schemas.openxmlformats.org/officeDocument/2006/math">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𝐼</m:t>
                    </m:r>
                  </m:oMath>
                </a14:m>
                <a:endParaRPr lang="en-US" sz="1200" i="1" dirty="0">
                  <a:solidFill>
                    <a:schemeClr val="tx1"/>
                  </a:solidFill>
                </a:endParaRPr>
              </a:p>
              <a:p>
                <a:pPr algn="ctr"/>
                <a:endParaRPr lang="en-US" sz="1200" i="1" dirty="0">
                  <a:solidFill>
                    <a:schemeClr val="tx1"/>
                  </a:solidFill>
                </a:endParaRPr>
              </a:p>
              <a:p>
                <a:pPr algn="ctr"/>
                <a:r>
                  <a:rPr lang="en-US" sz="1200" dirty="0">
                    <a:solidFill>
                      <a:schemeClr val="tx1"/>
                    </a:solidFill>
                  </a:rPr>
                  <a:t>: QFI using A =</a:t>
                </a:r>
                <a14:m>
                  <m:oMath xmlns:m="http://schemas.openxmlformats.org/officeDocument/2006/math">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𝐷</m:t>
                    </m:r>
                  </m:oMath>
                </a14:m>
                <a:endParaRPr lang="en-US" sz="1200" i="1" dirty="0">
                  <a:solidFill>
                    <a:schemeClr val="tx1"/>
                  </a:solidFill>
                </a:endParaRPr>
              </a:p>
              <a:p>
                <a:pPr algn="ctr"/>
                <a:endParaRPr lang="en-US" sz="1200" i="1" dirty="0">
                  <a:solidFill>
                    <a:schemeClr val="tx1"/>
                  </a:solidFill>
                </a:endParaRPr>
              </a:p>
              <a:p>
                <a:pPr algn="ctr"/>
                <a:r>
                  <a:rPr lang="en-US" dirty="0">
                    <a:solidFill>
                      <a:schemeClr val="tx1"/>
                    </a:solidFill>
                  </a:rPr>
                  <a:t>   </a:t>
                </a:r>
              </a:p>
            </p:txBody>
          </p:sp>
        </mc:Choice>
        <mc:Fallback xmlns="">
          <p:sp>
            <p:nvSpPr>
              <p:cNvPr id="10" name="Rectangle 9">
                <a:extLst>
                  <a:ext uri="{FF2B5EF4-FFF2-40B4-BE49-F238E27FC236}">
                    <a16:creationId xmlns:a16="http://schemas.microsoft.com/office/drawing/2014/main" id="{9185FCEF-6F43-41DB-895F-7C00794FD0E3}"/>
                  </a:ext>
                </a:extLst>
              </p:cNvPr>
              <p:cNvSpPr>
                <a:spLocks noRot="1" noChangeAspect="1" noMove="1" noResize="1" noEditPoints="1" noAdjustHandles="1" noChangeArrowheads="1" noChangeShapeType="1" noTextEdit="1"/>
              </p:cNvSpPr>
              <p:nvPr/>
            </p:nvSpPr>
            <p:spPr>
              <a:xfrm>
                <a:off x="6861544" y="3291466"/>
                <a:ext cx="2225749" cy="1537919"/>
              </a:xfrm>
              <a:prstGeom prst="rect">
                <a:avLst/>
              </a:prstGeom>
              <a:blipFill>
                <a:blip r:embed="rId4"/>
                <a:stretch>
                  <a:fillRect/>
                </a:stretch>
              </a:blipFill>
              <a:ln>
                <a:noFill/>
              </a:ln>
              <a:effectLst>
                <a:outerShdw blurRad="44450" dist="27940" dir="5400000" algn="ctr">
                  <a:srgbClr val="000000">
                    <a:alpha val="32000"/>
                  </a:srgbClr>
                </a:outerShdw>
              </a:effectLst>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06FFD04-C95D-462C-81B6-985859B4E384}"/>
              </a:ext>
            </a:extLst>
          </p:cNvPr>
          <p:cNvSpPr/>
          <p:nvPr/>
        </p:nvSpPr>
        <p:spPr>
          <a:xfrm>
            <a:off x="6896221" y="3434477"/>
            <a:ext cx="205562" cy="166865"/>
          </a:xfrm>
          <a:prstGeom prst="rect">
            <a:avLst/>
          </a:prstGeom>
          <a:solidFill>
            <a:srgbClr val="C8C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9196EF-833D-4D87-A6E6-EB56163A81B8}"/>
              </a:ext>
            </a:extLst>
          </p:cNvPr>
          <p:cNvSpPr/>
          <p:nvPr/>
        </p:nvSpPr>
        <p:spPr>
          <a:xfrm>
            <a:off x="6896221" y="3976994"/>
            <a:ext cx="205562" cy="166865"/>
          </a:xfrm>
          <a:prstGeom prst="rect">
            <a:avLst/>
          </a:prstGeom>
          <a:solidFill>
            <a:srgbClr val="C20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635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CEAD5-0565-4281-9DB8-37CB8DC18B05}"/>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1AD10A20-2067-47FF-979E-8055F50A6123}"/>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41FAFBD8-C4C9-4559-BC52-6A060C5051F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BEB91D64-BF5F-473B-8FD0-EE732D220B07}"/>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D3BCF8-F861-4A9A-BF71-9239807F7606}"/>
              </a:ext>
            </a:extLst>
          </p:cNvPr>
          <p:cNvSpPr/>
          <p:nvPr/>
        </p:nvSpPr>
        <p:spPr>
          <a:xfrm>
            <a:off x="2417136" y="4976635"/>
            <a:ext cx="6670158" cy="1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https://doi.org/10.1103/PhysRevResearch.3.023101  ,        https://doi.org/10.3390/e23060685</a:t>
            </a:r>
          </a:p>
        </p:txBody>
      </p:sp>
      <mc:AlternateContent xmlns:mc="http://schemas.openxmlformats.org/markup-compatibility/2006" xmlns:a14="http://schemas.microsoft.com/office/drawing/2010/main">
        <mc:Choice Requires="a14">
          <p:sp>
            <p:nvSpPr>
              <p:cNvPr id="7" name="Google Shape;93;p19">
                <a:extLst>
                  <a:ext uri="{FF2B5EF4-FFF2-40B4-BE49-F238E27FC236}">
                    <a16:creationId xmlns:a16="http://schemas.microsoft.com/office/drawing/2014/main" id="{5F604FD1-E0CF-460C-AEC8-0FB96EA0B6CC}"/>
                  </a:ext>
                </a:extLst>
              </p:cNvPr>
              <p:cNvSpPr txBox="1">
                <a:spLocks/>
              </p:cNvSpPr>
              <p:nvPr/>
            </p:nvSpPr>
            <p:spPr>
              <a:xfrm>
                <a:off x="191386" y="408311"/>
                <a:ext cx="8229600"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Why even dim. 4</a:t>
                </a:r>
                <a14:m>
                  <m:oMath xmlns:m="http://schemas.openxmlformats.org/officeDocument/2006/math">
                    <m:r>
                      <a:rPr lang="en-US" sz="3200" b="0" i="1" smtClean="0">
                        <a:solidFill>
                          <a:schemeClr val="tx1"/>
                        </a:solidFill>
                        <a:latin typeface="Cambria Math" panose="02040503050406030204" pitchFamily="18" charset="0"/>
                      </a:rPr>
                      <m:t> </m:t>
                    </m:r>
                    <m:r>
                      <a:rPr lang="en-US" sz="3200" i="1">
                        <a:solidFill>
                          <a:schemeClr val="tx1"/>
                        </a:solidFill>
                        <a:latin typeface="Cambria Math" panose="02040503050406030204" pitchFamily="18" charset="0"/>
                      </a:rPr>
                      <m:t>⊗</m:t>
                    </m:r>
                    <m:r>
                      <a:rPr lang="en-US" sz="3200" b="0" i="0" smtClean="0">
                        <a:solidFill>
                          <a:schemeClr val="tx1"/>
                        </a:solidFill>
                        <a:latin typeface="Cambria Math" panose="02040503050406030204" pitchFamily="18" charset="0"/>
                      </a:rPr>
                      <m:t>4  </m:t>
                    </m:r>
                    <m:r>
                      <m:rPr>
                        <m:sty m:val="p"/>
                      </m:rPr>
                      <a:rPr lang="en-US" sz="3200" b="0" i="0" smtClean="0">
                        <a:solidFill>
                          <a:schemeClr val="tx1"/>
                        </a:solidFill>
                        <a:latin typeface="Cambria Math" panose="02040503050406030204" pitchFamily="18" charset="0"/>
                      </a:rPr>
                      <m:t>is</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showing</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odd</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nature</m:t>
                    </m:r>
                    <m:r>
                      <a:rPr lang="en-US" sz="3200" b="0" i="0" smtClean="0">
                        <a:solidFill>
                          <a:schemeClr val="tx1"/>
                        </a:solidFill>
                        <a:latin typeface="Cambria Math" panose="02040503050406030204" pitchFamily="18" charset="0"/>
                      </a:rPr>
                      <m:t> ? </m:t>
                    </m:r>
                  </m:oMath>
                </a14:m>
                <a:endParaRPr lang="en-US" sz="3000" dirty="0">
                  <a:solidFill>
                    <a:schemeClr val="tx1"/>
                  </a:solidFill>
                </a:endParaRPr>
              </a:p>
            </p:txBody>
          </p:sp>
        </mc:Choice>
        <mc:Fallback xmlns="">
          <p:sp>
            <p:nvSpPr>
              <p:cNvPr id="7" name="Google Shape;93;p19">
                <a:extLst>
                  <a:ext uri="{FF2B5EF4-FFF2-40B4-BE49-F238E27FC236}">
                    <a16:creationId xmlns:a16="http://schemas.microsoft.com/office/drawing/2014/main" id="{5F604FD1-E0CF-460C-AEC8-0FB96EA0B6CC}"/>
                  </a:ext>
                </a:extLst>
              </p:cNvPr>
              <p:cNvSpPr txBox="1">
                <a:spLocks noRot="1" noChangeAspect="1" noMove="1" noResize="1" noEditPoints="1" noAdjustHandles="1" noChangeArrowheads="1" noChangeShapeType="1" noTextEdit="1"/>
              </p:cNvSpPr>
              <p:nvPr/>
            </p:nvSpPr>
            <p:spPr>
              <a:xfrm>
                <a:off x="191386" y="408311"/>
                <a:ext cx="8229600" cy="627375"/>
              </a:xfrm>
              <a:prstGeom prst="rect">
                <a:avLst/>
              </a:prstGeom>
              <a:blipFill>
                <a:blip r:embed="rId3"/>
                <a:stretch>
                  <a:fillRect/>
                </a:stretch>
              </a:blipFill>
              <a:ln>
                <a:solidFill>
                  <a:srgbClr val="0070C0"/>
                </a:solidFill>
              </a:ln>
              <a:effectLst>
                <a:outerShdw blurRad="44450" dist="27940" dir="5400000" algn="ctr">
                  <a:srgbClr val="000000">
                    <a:alpha val="32000"/>
                  </a:srgbClr>
                </a:outerShdw>
              </a:effectLst>
            </p:spPr>
            <p:txBody>
              <a:bodyPr/>
              <a:lstStyle/>
              <a:p>
                <a:r>
                  <a:rPr lang="en-US">
                    <a:noFill/>
                  </a:rPr>
                  <a:t> </a:t>
                </a:r>
              </a:p>
            </p:txBody>
          </p:sp>
        </mc:Fallback>
      </mc:AlternateContent>
      <p:pic>
        <p:nvPicPr>
          <p:cNvPr id="9" name="Picture 8">
            <a:extLst>
              <a:ext uri="{FF2B5EF4-FFF2-40B4-BE49-F238E27FC236}">
                <a16:creationId xmlns:a16="http://schemas.microsoft.com/office/drawing/2014/main" id="{7FAB5636-E629-4DE3-B1E3-CF2FB0E6DD73}"/>
              </a:ext>
            </a:extLst>
          </p:cNvPr>
          <p:cNvPicPr>
            <a:picLocks noChangeAspect="1"/>
          </p:cNvPicPr>
          <p:nvPr/>
        </p:nvPicPr>
        <p:blipFill>
          <a:blip r:embed="rId4"/>
          <a:stretch>
            <a:fillRect/>
          </a:stretch>
        </p:blipFill>
        <p:spPr>
          <a:xfrm>
            <a:off x="1786270" y="1977812"/>
            <a:ext cx="5599814" cy="2757377"/>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0" name="Rectangle 9">
            <a:extLst>
              <a:ext uri="{FF2B5EF4-FFF2-40B4-BE49-F238E27FC236}">
                <a16:creationId xmlns:a16="http://schemas.microsoft.com/office/drawing/2014/main" id="{8D345769-6C63-4B9C-AB39-ACF2CADFEA46}"/>
              </a:ext>
            </a:extLst>
          </p:cNvPr>
          <p:cNvSpPr/>
          <p:nvPr/>
        </p:nvSpPr>
        <p:spPr>
          <a:xfrm>
            <a:off x="382772" y="1167712"/>
            <a:ext cx="6485860" cy="6273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solidFill>
                  <a:schemeClr val="tx1"/>
                </a:solidFill>
              </a:rPr>
              <a:t>The family we are talking about here is different from the family of states found from SDP</a:t>
            </a:r>
          </a:p>
        </p:txBody>
      </p:sp>
    </p:spTree>
    <p:extLst>
      <p:ext uri="{BB962C8B-B14F-4D97-AF65-F5344CB8AC3E}">
        <p14:creationId xmlns:p14="http://schemas.microsoft.com/office/powerpoint/2010/main" val="1580451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5CA38-04FD-409A-BEB9-2B9CF7399D96}"/>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8" name="Google Shape;93;p19">
            <a:extLst>
              <a:ext uri="{FF2B5EF4-FFF2-40B4-BE49-F238E27FC236}">
                <a16:creationId xmlns:a16="http://schemas.microsoft.com/office/drawing/2014/main" id="{552E22C8-2FC5-41F5-9E2B-FF7782177179}"/>
              </a:ext>
            </a:extLst>
          </p:cNvPr>
          <p:cNvSpPr txBox="1">
            <a:spLocks/>
          </p:cNvSpPr>
          <p:nvPr/>
        </p:nvSpPr>
        <p:spPr>
          <a:xfrm>
            <a:off x="191385" y="408311"/>
            <a:ext cx="8534401"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dirty="0">
                <a:solidFill>
                  <a:schemeClr val="tx1"/>
                </a:solidFill>
              </a:rPr>
              <a:t>Parameter encoding schemes with Multiple Sequences </a:t>
            </a:r>
          </a:p>
        </p:txBody>
      </p:sp>
      <p:sp>
        <p:nvSpPr>
          <p:cNvPr id="9" name="Rectangle 8">
            <a:extLst>
              <a:ext uri="{FF2B5EF4-FFF2-40B4-BE49-F238E27FC236}">
                <a16:creationId xmlns:a16="http://schemas.microsoft.com/office/drawing/2014/main" id="{F74A4BD0-AA62-4AB1-94FD-CBBC99FC16BF}"/>
              </a:ext>
            </a:extLst>
          </p:cNvPr>
          <p:cNvSpPr/>
          <p:nvPr/>
        </p:nvSpPr>
        <p:spPr>
          <a:xfrm>
            <a:off x="1116419" y="1949438"/>
            <a:ext cx="2615609"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ENTANGLED </a:t>
            </a:r>
          </a:p>
          <a:p>
            <a:pPr algn="ctr"/>
            <a:r>
              <a:rPr lang="en-US" sz="1500" dirty="0">
                <a:solidFill>
                  <a:schemeClr val="tx1"/>
                </a:solidFill>
              </a:rPr>
              <a:t>ASSISTED  STRATEGY</a:t>
            </a:r>
          </a:p>
        </p:txBody>
      </p:sp>
      <p:sp>
        <p:nvSpPr>
          <p:cNvPr id="11" name="Rectangle 10">
            <a:extLst>
              <a:ext uri="{FF2B5EF4-FFF2-40B4-BE49-F238E27FC236}">
                <a16:creationId xmlns:a16="http://schemas.microsoft.com/office/drawing/2014/main" id="{869E1111-138A-4A40-8D5F-89CA331D1C86}"/>
              </a:ext>
            </a:extLst>
          </p:cNvPr>
          <p:cNvSpPr/>
          <p:nvPr/>
        </p:nvSpPr>
        <p:spPr>
          <a:xfrm>
            <a:off x="5816498" y="1946119"/>
            <a:ext cx="2285510"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ANCILLA ASSISTED  STRATEGY</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1CCF68-E4CC-4E33-A2E4-B26D6E1B92C0}"/>
                  </a:ext>
                </a:extLst>
              </p:cNvPr>
              <p:cNvSpPr/>
              <p:nvPr/>
            </p:nvSpPr>
            <p:spPr>
              <a:xfrm>
                <a:off x="730103" y="3153925"/>
                <a:ext cx="3134829" cy="6835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b="0" i="0"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b="0" i="1" smtClean="0">
                        <a:solidFill>
                          <a:schemeClr val="tx1"/>
                        </a:solidFill>
                        <a:latin typeface="Cambria Math" panose="02040503050406030204" pitchFamily="18" charset="0"/>
                      </a:rPr>
                      <m:t>)</m:t>
                    </m:r>
                  </m:oMath>
                </a14:m>
                <a:r>
                  <a:rPr lang="en-US" sz="1800" dirty="0">
                    <a:solidFill>
                      <a:schemeClr val="tx1"/>
                    </a:solidFill>
                  </a:rPr>
                  <a:t> +</a:t>
                </a:r>
                <a:endParaRPr lang="en-US" sz="1800" dirty="0">
                  <a:solidFill>
                    <a:schemeClr val="tx1"/>
                  </a:solidFill>
                  <a:latin typeface="Cambria Math" panose="02040503050406030204" pitchFamily="18" charset="0"/>
                  <a:ea typeface="DengXian" panose="02010600030101010101" pitchFamily="2" charset="-122"/>
                  <a:cs typeface="Mangal" panose="02040503050203030202" pitchFamily="18" charset="0"/>
                </a:endParaRPr>
              </a:p>
              <a:p>
                <a:pPr algn="ctr"/>
                <a14:m>
                  <m:oMathPara xmlns:m="http://schemas.openxmlformats.org/officeDocument/2006/math">
                    <m:oMathParaPr>
                      <m:jc m:val="centerGroup"/>
                    </m:oMathParaPr>
                    <m:oMath xmlns:m="http://schemas.openxmlformats.org/officeDocument/2006/math">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𝐼</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i="1">
                          <a:solidFill>
                            <a:schemeClr val="tx1"/>
                          </a:solidFill>
                          <a:latin typeface="Cambria Math" panose="02040503050406030204" pitchFamily="18" charset="0"/>
                        </a:rPr>
                        <m:t>)</m:t>
                      </m:r>
                    </m:oMath>
                  </m:oMathPara>
                </a14:m>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221CCF68-E4CC-4E33-A2E4-B26D6E1B92C0}"/>
                  </a:ext>
                </a:extLst>
              </p:cNvPr>
              <p:cNvSpPr>
                <a:spLocks noRot="1" noChangeAspect="1" noMove="1" noResize="1" noEditPoints="1" noAdjustHandles="1" noChangeArrowheads="1" noChangeShapeType="1" noTextEdit="1"/>
              </p:cNvSpPr>
              <p:nvPr/>
            </p:nvSpPr>
            <p:spPr>
              <a:xfrm>
                <a:off x="730103" y="3153925"/>
                <a:ext cx="3134829" cy="683512"/>
              </a:xfrm>
              <a:prstGeom prst="rect">
                <a:avLst/>
              </a:prstGeom>
              <a:blipFill>
                <a:blip r:embed="rId2"/>
                <a:stretch>
                  <a:fillRect t="-56637"/>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02478D5-FF9E-4D80-9DBA-A1DCDE02A18B}"/>
              </a:ext>
            </a:extLst>
          </p:cNvPr>
          <p:cNvSpPr/>
          <p:nvPr/>
        </p:nvSpPr>
        <p:spPr>
          <a:xfrm>
            <a:off x="1056168" y="2806679"/>
            <a:ext cx="2736112" cy="62737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0A7C0D-5CA0-42CD-BD7D-856029BD8C10}"/>
              </a:ext>
            </a:extLst>
          </p:cNvPr>
          <p:cNvSpPr/>
          <p:nvPr/>
        </p:nvSpPr>
        <p:spPr>
          <a:xfrm>
            <a:off x="5599816" y="2806679"/>
            <a:ext cx="2771549" cy="646331"/>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6A5487-F384-4160-BD23-B86E88AE14C1}"/>
                  </a:ext>
                </a:extLst>
              </p:cNvPr>
              <p:cNvSpPr txBox="1"/>
              <p:nvPr/>
            </p:nvSpPr>
            <p:spPr>
              <a:xfrm>
                <a:off x="4705150" y="2866693"/>
                <a:ext cx="4618074" cy="646331"/>
              </a:xfrm>
              <a:prstGeom prst="rect">
                <a:avLst/>
              </a:prstGeom>
              <a:noFill/>
            </p:spPr>
            <p:txBody>
              <a:bodyPr wrap="square">
                <a:spAutoFit/>
              </a:bodyPr>
              <a:lstStyle/>
              <a:p>
                <a:pPr algn="ctr"/>
                <a:r>
                  <a:rPr lang="en-US" sz="1800" dirty="0">
                    <a:solidFill>
                      <a:schemeClr val="tx1"/>
                    </a:solidFill>
                  </a:rPr>
                  <a:t>A =  </a:t>
                </a:r>
                <a14:m>
                  <m:oMath xmlns:m="http://schemas.openxmlformats.org/officeDocument/2006/math">
                    <m:d>
                      <m:dPr>
                        <m:ctrlP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ctrlPr>
                      </m:dPr>
                      <m:e>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e>
                    </m:d>
                    <m:r>
                      <a:rPr lang="en-US" sz="1800" b="0" i="1" smtClean="0">
                        <a:solidFill>
                          <a:schemeClr val="tx1"/>
                        </a:solidFill>
                        <a:latin typeface="Cambria Math" panose="02040503050406030204" pitchFamily="18" charset="0"/>
                      </a:rPr>
                      <m:t>+</m:t>
                    </m:r>
                  </m:oMath>
                </a14:m>
                <a:endParaRPr lang="en-US" sz="1800" b="0" dirty="0">
                  <a:solidFill>
                    <a:schemeClr val="tx1"/>
                  </a:solidFill>
                </a:endParaRPr>
              </a:p>
              <a:p>
                <a:pPr algn="ctr"/>
                <a14:m>
                  <m:oMath xmlns:m="http://schemas.openxmlformats.org/officeDocument/2006/math">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oMath>
                </a14:m>
                <a:r>
                  <a:rPr lang="en-US" sz="1800" i="1" dirty="0">
                    <a:solidFill>
                      <a:schemeClr val="tx1"/>
                    </a:solidFill>
                  </a:rPr>
                  <a:t>)</a:t>
                </a:r>
              </a:p>
            </p:txBody>
          </p:sp>
        </mc:Choice>
        <mc:Fallback xmlns="">
          <p:sp>
            <p:nvSpPr>
              <p:cNvPr id="18" name="TextBox 17">
                <a:extLst>
                  <a:ext uri="{FF2B5EF4-FFF2-40B4-BE49-F238E27FC236}">
                    <a16:creationId xmlns:a16="http://schemas.microsoft.com/office/drawing/2014/main" id="{B86A5487-F384-4160-BD23-B86E88AE14C1}"/>
                  </a:ext>
                </a:extLst>
              </p:cNvPr>
              <p:cNvSpPr txBox="1">
                <a:spLocks noRot="1" noChangeAspect="1" noMove="1" noResize="1" noEditPoints="1" noAdjustHandles="1" noChangeArrowheads="1" noChangeShapeType="1" noTextEdit="1"/>
              </p:cNvSpPr>
              <p:nvPr/>
            </p:nvSpPr>
            <p:spPr>
              <a:xfrm>
                <a:off x="4705150" y="2866693"/>
                <a:ext cx="4618074" cy="646331"/>
              </a:xfrm>
              <a:prstGeom prst="rect">
                <a:avLst/>
              </a:prstGeom>
              <a:blipFill>
                <a:blip r:embed="rId3"/>
                <a:stretch>
                  <a:fillRect t="-4717" b="-14151"/>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06FA765-B28B-4356-896C-E1686F0ACC49}"/>
              </a:ext>
            </a:extLst>
          </p:cNvPr>
          <p:cNvCxnSpPr>
            <a:cxnSpLocks/>
          </p:cNvCxnSpPr>
          <p:nvPr/>
        </p:nvCxnSpPr>
        <p:spPr>
          <a:xfrm>
            <a:off x="4593265" y="1986552"/>
            <a:ext cx="21266" cy="2744387"/>
          </a:xfrm>
          <a:prstGeom prst="line">
            <a:avLst/>
          </a:prstGeom>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61444DAF-F796-4DC4-990E-BB7099BD1DB6}"/>
              </a:ext>
            </a:extLst>
          </p:cNvPr>
          <p:cNvSpPr/>
          <p:nvPr/>
        </p:nvSpPr>
        <p:spPr>
          <a:xfrm>
            <a:off x="538716" y="1247553"/>
            <a:ext cx="5479308" cy="5103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500" dirty="0">
                <a:solidFill>
                  <a:schemeClr val="tx1"/>
                </a:solidFill>
              </a:rPr>
              <a:t>Considering only </a:t>
            </a:r>
            <a:r>
              <a:rPr lang="en-US" sz="1500" b="1" dirty="0">
                <a:solidFill>
                  <a:schemeClr val="tx1"/>
                </a:solidFill>
              </a:rPr>
              <a:t>Bipartite systems</a:t>
            </a:r>
            <a:r>
              <a:rPr lang="en-US" sz="1500" dirty="0">
                <a:solidFill>
                  <a:schemeClr val="tx1"/>
                </a:solidFill>
              </a:rPr>
              <a:t> of various dimensions</a:t>
            </a:r>
          </a:p>
        </p:txBody>
      </p:sp>
    </p:spTree>
    <p:extLst>
      <p:ext uri="{BB962C8B-B14F-4D97-AF65-F5344CB8AC3E}">
        <p14:creationId xmlns:p14="http://schemas.microsoft.com/office/powerpoint/2010/main" val="2092737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67C4C-22CC-4481-8E43-5168E1CA5A26}"/>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3" name="Straight Connector 2">
            <a:extLst>
              <a:ext uri="{FF2B5EF4-FFF2-40B4-BE49-F238E27FC236}">
                <a16:creationId xmlns:a16="http://schemas.microsoft.com/office/drawing/2014/main" id="{44F01EDC-36CC-4B52-A3B7-BBCEF8D6165F}"/>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5B1BC1-AE69-435C-B3E8-C8867C6E682D}"/>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66FE4CB-F52E-4CF9-8C46-664D9AC4EDC0}"/>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5CA38-04FD-409A-BEB9-2B9CF7399D96}"/>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8" name="Google Shape;93;p19">
            <a:extLst>
              <a:ext uri="{FF2B5EF4-FFF2-40B4-BE49-F238E27FC236}">
                <a16:creationId xmlns:a16="http://schemas.microsoft.com/office/drawing/2014/main" id="{552E22C8-2FC5-41F5-9E2B-FF7782177179}"/>
              </a:ext>
            </a:extLst>
          </p:cNvPr>
          <p:cNvSpPr txBox="1">
            <a:spLocks/>
          </p:cNvSpPr>
          <p:nvPr/>
        </p:nvSpPr>
        <p:spPr>
          <a:xfrm>
            <a:off x="191385" y="408311"/>
            <a:ext cx="8534401"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dirty="0">
                <a:solidFill>
                  <a:schemeClr val="tx1"/>
                </a:solidFill>
              </a:rPr>
              <a:t>Parameter encoding schemes with Multiple Sequences </a:t>
            </a:r>
          </a:p>
        </p:txBody>
      </p:sp>
      <p:sp>
        <p:nvSpPr>
          <p:cNvPr id="9" name="Rectangle 8">
            <a:extLst>
              <a:ext uri="{FF2B5EF4-FFF2-40B4-BE49-F238E27FC236}">
                <a16:creationId xmlns:a16="http://schemas.microsoft.com/office/drawing/2014/main" id="{F74A4BD0-AA62-4AB1-94FD-CBBC99FC16BF}"/>
              </a:ext>
            </a:extLst>
          </p:cNvPr>
          <p:cNvSpPr/>
          <p:nvPr/>
        </p:nvSpPr>
        <p:spPr>
          <a:xfrm>
            <a:off x="1116419" y="1949438"/>
            <a:ext cx="2615609"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ENTANGLED </a:t>
            </a:r>
          </a:p>
          <a:p>
            <a:pPr algn="ctr"/>
            <a:r>
              <a:rPr lang="en-US" sz="1500" dirty="0">
                <a:solidFill>
                  <a:schemeClr val="tx1"/>
                </a:solidFill>
              </a:rPr>
              <a:t>ASSISTED  STRATEGY</a:t>
            </a:r>
          </a:p>
        </p:txBody>
      </p:sp>
      <p:sp>
        <p:nvSpPr>
          <p:cNvPr id="11" name="Rectangle 10">
            <a:extLst>
              <a:ext uri="{FF2B5EF4-FFF2-40B4-BE49-F238E27FC236}">
                <a16:creationId xmlns:a16="http://schemas.microsoft.com/office/drawing/2014/main" id="{869E1111-138A-4A40-8D5F-89CA331D1C86}"/>
              </a:ext>
            </a:extLst>
          </p:cNvPr>
          <p:cNvSpPr/>
          <p:nvPr/>
        </p:nvSpPr>
        <p:spPr>
          <a:xfrm>
            <a:off x="5816498" y="1946119"/>
            <a:ext cx="2285510" cy="627375"/>
          </a:xfrm>
          <a:prstGeom prst="rect">
            <a:avLst/>
          </a:prstGeom>
          <a:solidFill>
            <a:srgbClr val="61CB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SEQUENTIAL ANCILLA ASSISTED  STRATEGY</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1CCF68-E4CC-4E33-A2E4-B26D6E1B92C0}"/>
                  </a:ext>
                </a:extLst>
              </p:cNvPr>
              <p:cNvSpPr/>
              <p:nvPr/>
            </p:nvSpPr>
            <p:spPr>
              <a:xfrm>
                <a:off x="730103" y="3153925"/>
                <a:ext cx="3134829" cy="6835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 =  </a:t>
                </a:r>
                <a14:m>
                  <m:oMath xmlns:m="http://schemas.openxmlformats.org/officeDocument/2006/math">
                    <m:r>
                      <a:rPr lang="en-US" sz="1800" b="0" i="0"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smtClean="0">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b="0" i="1" smtClean="0">
                        <a:solidFill>
                          <a:schemeClr val="tx1"/>
                        </a:solidFill>
                        <a:latin typeface="Cambria Math" panose="02040503050406030204" pitchFamily="18" charset="0"/>
                      </a:rPr>
                      <m:t>)</m:t>
                    </m:r>
                  </m:oMath>
                </a14:m>
                <a:r>
                  <a:rPr lang="en-US" sz="1800" dirty="0">
                    <a:solidFill>
                      <a:schemeClr val="tx1"/>
                    </a:solidFill>
                  </a:rPr>
                  <a:t> +</a:t>
                </a:r>
                <a:endParaRPr lang="en-US" sz="1800" dirty="0">
                  <a:solidFill>
                    <a:schemeClr val="tx1"/>
                  </a:solidFill>
                  <a:latin typeface="Cambria Math" panose="02040503050406030204" pitchFamily="18" charset="0"/>
                  <a:ea typeface="DengXian" panose="02010600030101010101" pitchFamily="2" charset="-122"/>
                  <a:cs typeface="Mangal" panose="02040503050203030202" pitchFamily="18" charset="0"/>
                </a:endParaRPr>
              </a:p>
              <a:p>
                <a:pPr algn="ctr"/>
                <a14:m>
                  <m:oMathPara xmlns:m="http://schemas.openxmlformats.org/officeDocument/2006/math">
                    <m:oMathParaPr>
                      <m:jc m:val="centerGroup"/>
                    </m:oMathParaPr>
                    <m:oMath xmlns:m="http://schemas.openxmlformats.org/officeDocument/2006/math">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𝐼</m:t>
                      </m:r>
                      <m:r>
                        <a:rPr lang="en-US" sz="1800" i="1">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latin typeface="Cambria Math" panose="02040503050406030204" pitchFamily="18" charset="0"/>
                        </a:rPr>
                        <m:t>𝐼</m:t>
                      </m:r>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𝐷</m:t>
                      </m:r>
                      <m:r>
                        <a:rPr lang="en-US" sz="1800" i="1">
                          <a:solidFill>
                            <a:schemeClr val="tx1"/>
                          </a:solidFill>
                          <a:latin typeface="Cambria Math" panose="02040503050406030204" pitchFamily="18" charset="0"/>
                        </a:rPr>
                        <m:t>)</m:t>
                      </m:r>
                    </m:oMath>
                  </m:oMathPara>
                </a14:m>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221CCF68-E4CC-4E33-A2E4-B26D6E1B92C0}"/>
                  </a:ext>
                </a:extLst>
              </p:cNvPr>
              <p:cNvSpPr>
                <a:spLocks noRot="1" noChangeAspect="1" noMove="1" noResize="1" noEditPoints="1" noAdjustHandles="1" noChangeArrowheads="1" noChangeShapeType="1" noTextEdit="1"/>
              </p:cNvSpPr>
              <p:nvPr/>
            </p:nvSpPr>
            <p:spPr>
              <a:xfrm>
                <a:off x="730103" y="3153925"/>
                <a:ext cx="3134829" cy="683512"/>
              </a:xfrm>
              <a:prstGeom prst="rect">
                <a:avLst/>
              </a:prstGeom>
              <a:blipFill>
                <a:blip r:embed="rId2"/>
                <a:stretch>
                  <a:fillRect t="-56637"/>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02478D5-FF9E-4D80-9DBA-A1DCDE02A18B}"/>
              </a:ext>
            </a:extLst>
          </p:cNvPr>
          <p:cNvSpPr/>
          <p:nvPr/>
        </p:nvSpPr>
        <p:spPr>
          <a:xfrm>
            <a:off x="1056168" y="2806679"/>
            <a:ext cx="2736112" cy="627375"/>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0A7C0D-5CA0-42CD-BD7D-856029BD8C10}"/>
              </a:ext>
            </a:extLst>
          </p:cNvPr>
          <p:cNvSpPr/>
          <p:nvPr/>
        </p:nvSpPr>
        <p:spPr>
          <a:xfrm>
            <a:off x="5599816" y="2806679"/>
            <a:ext cx="2771549" cy="646331"/>
          </a:xfrm>
          <a:prstGeom prst="rect">
            <a:avLst/>
          </a:prstGeom>
          <a:noFill/>
          <a:ln>
            <a:solidFill>
              <a:srgbClr val="CCFFC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6A5487-F384-4160-BD23-B86E88AE14C1}"/>
                  </a:ext>
                </a:extLst>
              </p:cNvPr>
              <p:cNvSpPr txBox="1"/>
              <p:nvPr/>
            </p:nvSpPr>
            <p:spPr>
              <a:xfrm>
                <a:off x="4705150" y="2866693"/>
                <a:ext cx="4618074" cy="646331"/>
              </a:xfrm>
              <a:prstGeom prst="rect">
                <a:avLst/>
              </a:prstGeom>
              <a:noFill/>
            </p:spPr>
            <p:txBody>
              <a:bodyPr wrap="square">
                <a:spAutoFit/>
              </a:bodyPr>
              <a:lstStyle/>
              <a:p>
                <a:pPr algn="ctr"/>
                <a:r>
                  <a:rPr lang="en-US" sz="1800" dirty="0">
                    <a:solidFill>
                      <a:schemeClr val="tx1"/>
                    </a:solidFill>
                  </a:rPr>
                  <a:t>A =  </a:t>
                </a:r>
                <a14:m>
                  <m:oMath xmlns:m="http://schemas.openxmlformats.org/officeDocument/2006/math">
                    <m:d>
                      <m:dPr>
                        <m:ctrlP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ctrlPr>
                      </m:dPr>
                      <m:e>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e>
                    </m:d>
                    <m:r>
                      <a:rPr lang="en-US" sz="1800" b="0" i="1" smtClean="0">
                        <a:solidFill>
                          <a:schemeClr val="tx1"/>
                        </a:solidFill>
                        <a:latin typeface="Cambria Math" panose="02040503050406030204" pitchFamily="18" charset="0"/>
                      </a:rPr>
                      <m:t>+</m:t>
                    </m:r>
                  </m:oMath>
                </a14:m>
                <a:endParaRPr lang="en-US" sz="1800" b="0" dirty="0">
                  <a:solidFill>
                    <a:schemeClr val="tx1"/>
                  </a:solidFill>
                </a:endParaRPr>
              </a:p>
              <a:p>
                <a:pPr algn="ctr"/>
                <a14:m>
                  <m:oMath xmlns:m="http://schemas.openxmlformats.org/officeDocument/2006/math">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r>
                      <a:rPr lang="en-US" sz="18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800" i="1">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8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𝐼</m:t>
                    </m:r>
                  </m:oMath>
                </a14:m>
                <a:r>
                  <a:rPr lang="en-US" sz="1800" i="1" dirty="0">
                    <a:solidFill>
                      <a:schemeClr val="tx1"/>
                    </a:solidFill>
                  </a:rPr>
                  <a:t>)</a:t>
                </a:r>
              </a:p>
            </p:txBody>
          </p:sp>
        </mc:Choice>
        <mc:Fallback xmlns="">
          <p:sp>
            <p:nvSpPr>
              <p:cNvPr id="18" name="TextBox 17">
                <a:extLst>
                  <a:ext uri="{FF2B5EF4-FFF2-40B4-BE49-F238E27FC236}">
                    <a16:creationId xmlns:a16="http://schemas.microsoft.com/office/drawing/2014/main" id="{B86A5487-F384-4160-BD23-B86E88AE14C1}"/>
                  </a:ext>
                </a:extLst>
              </p:cNvPr>
              <p:cNvSpPr txBox="1">
                <a:spLocks noRot="1" noChangeAspect="1" noMove="1" noResize="1" noEditPoints="1" noAdjustHandles="1" noChangeArrowheads="1" noChangeShapeType="1" noTextEdit="1"/>
              </p:cNvSpPr>
              <p:nvPr/>
            </p:nvSpPr>
            <p:spPr>
              <a:xfrm>
                <a:off x="4705150" y="2866693"/>
                <a:ext cx="4618074" cy="646331"/>
              </a:xfrm>
              <a:prstGeom prst="rect">
                <a:avLst/>
              </a:prstGeom>
              <a:blipFill>
                <a:blip r:embed="rId3"/>
                <a:stretch>
                  <a:fillRect t="-4717" b="-14151"/>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06FA765-B28B-4356-896C-E1686F0ACC49}"/>
              </a:ext>
            </a:extLst>
          </p:cNvPr>
          <p:cNvCxnSpPr>
            <a:cxnSpLocks/>
          </p:cNvCxnSpPr>
          <p:nvPr/>
        </p:nvCxnSpPr>
        <p:spPr>
          <a:xfrm>
            <a:off x="4593265" y="1986552"/>
            <a:ext cx="21266" cy="2744387"/>
          </a:xfrm>
          <a:prstGeom prst="line">
            <a:avLst/>
          </a:prstGeom>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61444DAF-F796-4DC4-990E-BB7099BD1DB6}"/>
              </a:ext>
            </a:extLst>
          </p:cNvPr>
          <p:cNvSpPr/>
          <p:nvPr/>
        </p:nvSpPr>
        <p:spPr>
          <a:xfrm>
            <a:off x="538716" y="1247553"/>
            <a:ext cx="5479308" cy="5103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500" dirty="0">
                <a:solidFill>
                  <a:schemeClr val="tx1"/>
                </a:solidFill>
              </a:rPr>
              <a:t>Considering only </a:t>
            </a:r>
            <a:r>
              <a:rPr lang="en-US" sz="1500" b="1" dirty="0">
                <a:solidFill>
                  <a:schemeClr val="tx1"/>
                </a:solidFill>
              </a:rPr>
              <a:t>Bipartite systems</a:t>
            </a:r>
            <a:r>
              <a:rPr lang="en-US" sz="1500" dirty="0">
                <a:solidFill>
                  <a:schemeClr val="tx1"/>
                </a:solidFill>
              </a:rPr>
              <a:t> of various dimensions</a:t>
            </a:r>
          </a:p>
        </p:txBody>
      </p:sp>
      <p:pic>
        <p:nvPicPr>
          <p:cNvPr id="13" name="Picture 12">
            <a:extLst>
              <a:ext uri="{FF2B5EF4-FFF2-40B4-BE49-F238E27FC236}">
                <a16:creationId xmlns:a16="http://schemas.microsoft.com/office/drawing/2014/main" id="{5DA23F1E-95DD-4063-AC11-4DD93FA5D9E4}"/>
              </a:ext>
            </a:extLst>
          </p:cNvPr>
          <p:cNvPicPr>
            <a:picLocks noChangeAspect="1"/>
          </p:cNvPicPr>
          <p:nvPr/>
        </p:nvPicPr>
        <p:blipFill>
          <a:blip r:embed="rId4"/>
          <a:stretch>
            <a:fillRect/>
          </a:stretch>
        </p:blipFill>
        <p:spPr>
          <a:xfrm>
            <a:off x="708843" y="3672816"/>
            <a:ext cx="3437848" cy="112041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Picture 21">
            <a:extLst>
              <a:ext uri="{FF2B5EF4-FFF2-40B4-BE49-F238E27FC236}">
                <a16:creationId xmlns:a16="http://schemas.microsoft.com/office/drawing/2014/main" id="{62894FA3-D2EB-4B61-B85F-F89BFFC23BBE}"/>
              </a:ext>
            </a:extLst>
          </p:cNvPr>
          <p:cNvPicPr>
            <a:picLocks noChangeAspect="1"/>
          </p:cNvPicPr>
          <p:nvPr/>
        </p:nvPicPr>
        <p:blipFill>
          <a:blip r:embed="rId5"/>
          <a:stretch>
            <a:fillRect/>
          </a:stretch>
        </p:blipFill>
        <p:spPr>
          <a:xfrm>
            <a:off x="5100078" y="3672816"/>
            <a:ext cx="3643428" cy="112041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942837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4" y="408311"/>
            <a:ext cx="2020186"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RESULT 2</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185FCEF-6F43-41DB-895F-7C00794FD0E3}"/>
                  </a:ext>
                </a:extLst>
              </p:cNvPr>
              <p:cNvSpPr/>
              <p:nvPr/>
            </p:nvSpPr>
            <p:spPr>
              <a:xfrm>
                <a:off x="-1006549" y="4072792"/>
                <a:ext cx="9673233" cy="115760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  QFI using A =   </a:t>
                </a:r>
                <a14:m>
                  <m:oMath xmlns:m="http://schemas.openxmlformats.org/officeDocument/2006/math">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𝐼</m:t>
                    </m:r>
                    <m:r>
                      <a:rPr lang="en-US" sz="1200" b="0" i="1" smtClean="0">
                        <a:solidFill>
                          <a:schemeClr val="tx1"/>
                        </a:solidFill>
                        <a:latin typeface="Cambria Math" panose="02040503050406030204" pitchFamily="18" charset="0"/>
                      </a:rPr>
                      <m:t> + …+. [10 </m:t>
                    </m:r>
                  </m:oMath>
                </a14:m>
                <a:r>
                  <a:rPr lang="en-US" sz="1200" i="1" dirty="0">
                    <a:solidFill>
                      <a:schemeClr val="tx1"/>
                    </a:solidFill>
                  </a:rPr>
                  <a:t>iterations in total</a:t>
                </a:r>
                <a:r>
                  <a:rPr lang="en-US" sz="1200" dirty="0">
                    <a:solidFill>
                      <a:schemeClr val="tx1"/>
                    </a:solidFill>
                  </a:rPr>
                  <a:t>]</a:t>
                </a:r>
              </a:p>
              <a:p>
                <a:pPr algn="ctr"/>
                <a:endParaRPr lang="en-US" sz="1200" i="1" dirty="0">
                  <a:solidFill>
                    <a:schemeClr val="tx1"/>
                  </a:solidFill>
                </a:endParaRPr>
              </a:p>
              <a:p>
                <a:pPr algn="ctr"/>
                <a:r>
                  <a:rPr lang="en-US" sz="1200" dirty="0">
                    <a:solidFill>
                      <a:schemeClr val="tx1"/>
                    </a:solidFill>
                  </a:rPr>
                  <a:t>                                                                              :  QFI using A =</a:t>
                </a:r>
                <a14:m>
                  <m:oMath xmlns:m="http://schemas.openxmlformats.org/officeDocument/2006/math">
                    <m:r>
                      <a:rPr lang="en-US" sz="1200" b="0" i="0"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m:t>
                    </m:r>
                    <m:d>
                      <m:dPr>
                        <m:ctrlP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ctrlPr>
                      </m:dPr>
                      <m:e>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effectLst/>
                            <a:latin typeface="Cambria Math" panose="02040503050406030204" pitchFamily="18" charset="0"/>
                            <a:ea typeface="DengXian" panose="02010600030101010101" pitchFamily="2" charset="-122"/>
                            <a:cs typeface="Mangal" panose="02040503050203030202" pitchFamily="18" charset="0"/>
                          </a:rPr>
                          <m:t>⊗</m:t>
                        </m:r>
                        <m:r>
                          <a:rPr lang="en-US" sz="120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  +   </m:t>
                        </m:r>
                        <m:r>
                          <a:rPr lang="en-US" sz="1200" b="0" i="1" smtClean="0">
                            <a:solidFill>
                              <a:schemeClr val="tx1"/>
                            </a:solidFill>
                            <a:effectLst/>
                            <a:latin typeface="Cambria Math" panose="02040503050406030204" pitchFamily="18" charset="0"/>
                            <a:ea typeface="DengXian" panose="02010600030101010101" pitchFamily="2" charset="-122"/>
                            <a:cs typeface="Mangal" panose="02040503050203030202" pitchFamily="18" charset="0"/>
                          </a:rPr>
                          <m:t>𝐼</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𝐷</m:t>
                        </m:r>
                      </m:e>
                    </m:d>
                    <m:r>
                      <a:rPr lang="en-US" sz="1200" b="0" i="1" smtClean="0">
                        <a:solidFill>
                          <a:schemeClr val="tx1"/>
                        </a:solidFill>
                        <a:latin typeface="Cambria Math" panose="02040503050406030204" pitchFamily="18" charset="0"/>
                      </a:rPr>
                      <m:t>+</m:t>
                    </m:r>
                  </m:oMath>
                </a14:m>
                <a:r>
                  <a:rPr lang="en-US" sz="1200" dirty="0">
                    <a:solidFill>
                      <a:schemeClr val="tx1"/>
                    </a:solidFill>
                    <a:ea typeface="DengXian" panose="02010600030101010101" pitchFamily="2" charset="-122"/>
                    <a:cs typeface="Mangal" panose="02040503050203030202" pitchFamily="18" charset="0"/>
                  </a:rPr>
                  <a:t> </a:t>
                </a:r>
                <a14:m>
                  <m:oMath xmlns:m="http://schemas.openxmlformats.org/officeDocument/2006/math">
                    <m:d>
                      <m:dPr>
                        <m:ctrlP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ctrlPr>
                      </m:dPr>
                      <m:e>
                        <m: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t>𝐷</m:t>
                        </m:r>
                        <m:r>
                          <a:rPr lang="en-US" sz="1200">
                            <a:solidFill>
                              <a:schemeClr val="tx1"/>
                            </a:solidFill>
                            <a:latin typeface="Cambria Math" panose="02040503050406030204" pitchFamily="18" charset="0"/>
                            <a:ea typeface="DengXian" panose="02010600030101010101" pitchFamily="2" charset="-122"/>
                            <a:cs typeface="Mangal" panose="02040503050203030202" pitchFamily="18" charset="0"/>
                          </a:rPr>
                          <m:t>⊗</m:t>
                        </m:r>
                        <m: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t>𝐼</m:t>
                        </m:r>
                        <m: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t>  +   </m:t>
                        </m:r>
                        <m:r>
                          <a:rPr lang="en-US" sz="1200" i="1">
                            <a:solidFill>
                              <a:schemeClr val="tx1"/>
                            </a:solidFill>
                            <a:latin typeface="Cambria Math" panose="02040503050406030204" pitchFamily="18" charset="0"/>
                            <a:ea typeface="DengXian" panose="02010600030101010101" pitchFamily="2" charset="-122"/>
                            <a:cs typeface="Mangal" panose="02040503050203030202" pitchFamily="18" charset="0"/>
                          </a:rPr>
                          <m:t>𝐼</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𝐷</m:t>
                        </m:r>
                      </m:e>
                    </m:d>
                  </m:oMath>
                </a14:m>
                <a:r>
                  <a:rPr lang="en-US" sz="1200" i="1" dirty="0">
                    <a:solidFill>
                      <a:schemeClr val="tx1"/>
                    </a:solidFill>
                  </a:rPr>
                  <a:t> +… .</a:t>
                </a:r>
                <a:r>
                  <a:rPr lang="en-US" sz="1200" dirty="0">
                    <a:solidFill>
                      <a:schemeClr val="tx1"/>
                    </a:solidFill>
                  </a:rPr>
                  <a:t> [</a:t>
                </a:r>
                <a:r>
                  <a:rPr lang="en-US" sz="1200" i="1" dirty="0">
                    <a:solidFill>
                      <a:schemeClr val="tx1"/>
                    </a:solidFill>
                  </a:rPr>
                  <a:t>5 term iterations in total</a:t>
                </a:r>
                <a:r>
                  <a:rPr lang="en-US" sz="1200" dirty="0">
                    <a:solidFill>
                      <a:schemeClr val="tx1"/>
                    </a:solidFill>
                  </a:rPr>
                  <a:t>]</a:t>
                </a:r>
              </a:p>
              <a:p>
                <a:pPr algn="ctr"/>
                <a:endParaRPr lang="en-US" sz="1200" i="1" dirty="0">
                  <a:solidFill>
                    <a:schemeClr val="tx1"/>
                  </a:solidFill>
                </a:endParaRPr>
              </a:p>
              <a:p>
                <a:pPr algn="ctr"/>
                <a:r>
                  <a:rPr lang="en-US" dirty="0">
                    <a:solidFill>
                      <a:schemeClr val="tx1"/>
                    </a:solidFill>
                  </a:rPr>
                  <a:t>   </a:t>
                </a:r>
              </a:p>
            </p:txBody>
          </p:sp>
        </mc:Choice>
        <mc:Fallback xmlns="">
          <p:sp>
            <p:nvSpPr>
              <p:cNvPr id="10" name="Rectangle 9">
                <a:extLst>
                  <a:ext uri="{FF2B5EF4-FFF2-40B4-BE49-F238E27FC236}">
                    <a16:creationId xmlns:a16="http://schemas.microsoft.com/office/drawing/2014/main" id="{9185FCEF-6F43-41DB-895F-7C00794FD0E3}"/>
                  </a:ext>
                </a:extLst>
              </p:cNvPr>
              <p:cNvSpPr>
                <a:spLocks noRot="1" noChangeAspect="1" noMove="1" noResize="1" noEditPoints="1" noAdjustHandles="1" noChangeArrowheads="1" noChangeShapeType="1" noTextEdit="1"/>
              </p:cNvSpPr>
              <p:nvPr/>
            </p:nvSpPr>
            <p:spPr>
              <a:xfrm>
                <a:off x="-1006549" y="4072792"/>
                <a:ext cx="9673233" cy="1157608"/>
              </a:xfrm>
              <a:prstGeom prst="rect">
                <a:avLst/>
              </a:prstGeom>
              <a:blipFill>
                <a:blip r:embed="rId2"/>
                <a:stretch>
                  <a:fillRect/>
                </a:stretch>
              </a:blipFill>
              <a:ln>
                <a:noFill/>
              </a:ln>
              <a:effectLst>
                <a:outerShdw blurRad="44450" dist="27940" dir="5400000" algn="ctr">
                  <a:srgbClr val="000000">
                    <a:alpha val="32000"/>
                  </a:srgbClr>
                </a:outerShdw>
              </a:effectLst>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06FFD04-C95D-462C-81B6-985859B4E384}"/>
              </a:ext>
            </a:extLst>
          </p:cNvPr>
          <p:cNvSpPr/>
          <p:nvPr/>
        </p:nvSpPr>
        <p:spPr>
          <a:xfrm>
            <a:off x="2262501" y="4216791"/>
            <a:ext cx="205562" cy="166865"/>
          </a:xfrm>
          <a:prstGeom prst="rect">
            <a:avLst/>
          </a:prstGeom>
          <a:solidFill>
            <a:srgbClr val="C8C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9196EF-833D-4D87-A6E6-EB56163A81B8}"/>
              </a:ext>
            </a:extLst>
          </p:cNvPr>
          <p:cNvSpPr/>
          <p:nvPr/>
        </p:nvSpPr>
        <p:spPr>
          <a:xfrm>
            <a:off x="2262501" y="4564694"/>
            <a:ext cx="205562" cy="166865"/>
          </a:xfrm>
          <a:prstGeom prst="rect">
            <a:avLst/>
          </a:prstGeom>
          <a:solidFill>
            <a:srgbClr val="C20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EC7323A-D505-4A02-96C3-2CC026DD5F79}"/>
              </a:ext>
            </a:extLst>
          </p:cNvPr>
          <p:cNvPicPr>
            <a:picLocks noChangeAspect="1"/>
          </p:cNvPicPr>
          <p:nvPr/>
        </p:nvPicPr>
        <p:blipFill>
          <a:blip r:embed="rId3"/>
          <a:stretch>
            <a:fillRect/>
          </a:stretch>
        </p:blipFill>
        <p:spPr>
          <a:xfrm>
            <a:off x="647661" y="1153775"/>
            <a:ext cx="3605363" cy="242364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6" name="Picture 15">
            <a:extLst>
              <a:ext uri="{FF2B5EF4-FFF2-40B4-BE49-F238E27FC236}">
                <a16:creationId xmlns:a16="http://schemas.microsoft.com/office/drawing/2014/main" id="{7BA1561F-08D0-40DC-96C8-1F4B8C20E062}"/>
              </a:ext>
            </a:extLst>
          </p:cNvPr>
          <p:cNvPicPr>
            <a:picLocks noChangeAspect="1"/>
          </p:cNvPicPr>
          <p:nvPr/>
        </p:nvPicPr>
        <p:blipFill>
          <a:blip r:embed="rId4"/>
          <a:stretch>
            <a:fillRect/>
          </a:stretch>
        </p:blipFill>
        <p:spPr>
          <a:xfrm>
            <a:off x="5082362" y="1153775"/>
            <a:ext cx="3825328" cy="242364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B7379B9-A504-431C-8A78-AE1D75A7D555}"/>
                  </a:ext>
                </a:extLst>
              </p:cNvPr>
              <p:cNvSpPr/>
              <p:nvPr/>
            </p:nvSpPr>
            <p:spPr>
              <a:xfrm>
                <a:off x="1807536" y="3774934"/>
                <a:ext cx="985283" cy="294390"/>
              </a:xfrm>
              <a:prstGeom prst="rect">
                <a:avLst/>
              </a:prstGeom>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3</a:t>
                </a:r>
                <a14:m>
                  <m:oMath xmlns:m="http://schemas.openxmlformats.org/officeDocument/2006/math">
                    <m:r>
                      <a:rPr lang="en-US" sz="1800" b="1" i="1" smtClean="0">
                        <a:solidFill>
                          <a:schemeClr val="tx1"/>
                        </a:solidFill>
                        <a:latin typeface="Cambria Math" panose="02040503050406030204" pitchFamily="18" charset="0"/>
                      </a:rPr>
                      <m:t> </m:t>
                    </m:r>
                    <m:r>
                      <a:rPr lang="en-US" sz="1800" b="1" i="1">
                        <a:solidFill>
                          <a:schemeClr val="tx1"/>
                        </a:solidFill>
                        <a:latin typeface="Cambria Math" panose="02040503050406030204" pitchFamily="18" charset="0"/>
                      </a:rPr>
                      <m:t>⊗</m:t>
                    </m:r>
                    <m:r>
                      <a:rPr lang="en-US" sz="1800" b="1" i="0" smtClean="0">
                        <a:solidFill>
                          <a:schemeClr val="tx1"/>
                        </a:solidFill>
                        <a:latin typeface="Cambria Math" panose="02040503050406030204" pitchFamily="18" charset="0"/>
                      </a:rPr>
                      <m:t>𝟑</m:t>
                    </m:r>
                  </m:oMath>
                </a14:m>
                <a:endParaRPr lang="en-US" sz="1800" b="1" dirty="0">
                  <a:solidFill>
                    <a:schemeClr val="tx1"/>
                  </a:solidFill>
                </a:endParaRPr>
              </a:p>
            </p:txBody>
          </p:sp>
        </mc:Choice>
        <mc:Fallback xmlns="">
          <p:sp>
            <p:nvSpPr>
              <p:cNvPr id="17" name="Rectangle 16">
                <a:extLst>
                  <a:ext uri="{FF2B5EF4-FFF2-40B4-BE49-F238E27FC236}">
                    <a16:creationId xmlns:a16="http://schemas.microsoft.com/office/drawing/2014/main" id="{1B7379B9-A504-431C-8A78-AE1D75A7D555}"/>
                  </a:ext>
                </a:extLst>
              </p:cNvPr>
              <p:cNvSpPr>
                <a:spLocks noRot="1" noChangeAspect="1" noMove="1" noResize="1" noEditPoints="1" noAdjustHandles="1" noChangeArrowheads="1" noChangeShapeType="1" noTextEdit="1"/>
              </p:cNvSpPr>
              <p:nvPr/>
            </p:nvSpPr>
            <p:spPr>
              <a:xfrm>
                <a:off x="1807536" y="3774934"/>
                <a:ext cx="985283" cy="294390"/>
              </a:xfrm>
              <a:prstGeom prst="rect">
                <a:avLst/>
              </a:prstGeom>
              <a:blipFill>
                <a:blip r:embed="rId5"/>
                <a:stretch>
                  <a:fillRect t="-16981" b="-35849"/>
                </a:stretch>
              </a:blipFill>
              <a:ln>
                <a:solidFill>
                  <a:schemeClr val="accent4">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6DC9C46-D799-4DF1-A1EB-AA0D12270450}"/>
                  </a:ext>
                </a:extLst>
              </p:cNvPr>
              <p:cNvSpPr/>
              <p:nvPr/>
            </p:nvSpPr>
            <p:spPr>
              <a:xfrm>
                <a:off x="6403579" y="3768447"/>
                <a:ext cx="985283" cy="294390"/>
              </a:xfrm>
              <a:prstGeom prst="rect">
                <a:avLst/>
              </a:prstGeom>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4</a:t>
                </a:r>
                <a14:m>
                  <m:oMath xmlns:m="http://schemas.openxmlformats.org/officeDocument/2006/math">
                    <m:r>
                      <a:rPr lang="en-US" sz="1800" b="1" i="1" smtClean="0">
                        <a:solidFill>
                          <a:schemeClr val="tx1"/>
                        </a:solidFill>
                        <a:latin typeface="Cambria Math" panose="02040503050406030204" pitchFamily="18" charset="0"/>
                      </a:rPr>
                      <m:t> </m:t>
                    </m:r>
                    <m:r>
                      <a:rPr lang="en-US" sz="1800" b="1" i="1">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𝟒</m:t>
                    </m:r>
                  </m:oMath>
                </a14:m>
                <a:endParaRPr lang="en-US" sz="1800" b="1" dirty="0">
                  <a:solidFill>
                    <a:schemeClr val="tx1"/>
                  </a:solidFill>
                </a:endParaRPr>
              </a:p>
            </p:txBody>
          </p:sp>
        </mc:Choice>
        <mc:Fallback xmlns="">
          <p:sp>
            <p:nvSpPr>
              <p:cNvPr id="18" name="Rectangle 17">
                <a:extLst>
                  <a:ext uri="{FF2B5EF4-FFF2-40B4-BE49-F238E27FC236}">
                    <a16:creationId xmlns:a16="http://schemas.microsoft.com/office/drawing/2014/main" id="{76DC9C46-D799-4DF1-A1EB-AA0D12270450}"/>
                  </a:ext>
                </a:extLst>
              </p:cNvPr>
              <p:cNvSpPr>
                <a:spLocks noRot="1" noChangeAspect="1" noMove="1" noResize="1" noEditPoints="1" noAdjustHandles="1" noChangeArrowheads="1" noChangeShapeType="1" noTextEdit="1"/>
              </p:cNvSpPr>
              <p:nvPr/>
            </p:nvSpPr>
            <p:spPr>
              <a:xfrm>
                <a:off x="6403579" y="3768447"/>
                <a:ext cx="985283" cy="294390"/>
              </a:xfrm>
              <a:prstGeom prst="rect">
                <a:avLst/>
              </a:prstGeom>
              <a:blipFill>
                <a:blip r:embed="rId6"/>
                <a:stretch>
                  <a:fillRect t="-17308" b="-38462"/>
                </a:stretch>
              </a:blipFill>
              <a:ln>
                <a:solidFill>
                  <a:schemeClr val="accent4">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708144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755289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
        <p:nvSpPr>
          <p:cNvPr id="9" name="Arrow: Down 8">
            <a:extLst>
              <a:ext uri="{FF2B5EF4-FFF2-40B4-BE49-F238E27FC236}">
                <a16:creationId xmlns:a16="http://schemas.microsoft.com/office/drawing/2014/main" id="{5C41F666-3989-4AC6-9AB0-2A463CCFB90C}"/>
              </a:ext>
            </a:extLst>
          </p:cNvPr>
          <p:cNvSpPr/>
          <p:nvPr/>
        </p:nvSpPr>
        <p:spPr>
          <a:xfrm>
            <a:off x="4160875" y="220517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7264F24-785B-48E5-B447-7F7C1AEACF8D}"/>
                  </a:ext>
                </a:extLst>
              </p:cNvPr>
              <p:cNvSpPr/>
              <p:nvPr/>
            </p:nvSpPr>
            <p:spPr>
              <a:xfrm>
                <a:off x="3579628" y="2982546"/>
                <a:ext cx="1290084"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13" name="Rectangle 12">
                <a:extLst>
                  <a:ext uri="{FF2B5EF4-FFF2-40B4-BE49-F238E27FC236}">
                    <a16:creationId xmlns:a16="http://schemas.microsoft.com/office/drawing/2014/main" id="{67264F24-785B-48E5-B447-7F7C1AEACF8D}"/>
                  </a:ext>
                </a:extLst>
              </p:cNvPr>
              <p:cNvSpPr>
                <a:spLocks noRot="1" noChangeAspect="1" noMove="1" noResize="1" noEditPoints="1" noAdjustHandles="1" noChangeArrowheads="1" noChangeShapeType="1" noTextEdit="1"/>
              </p:cNvSpPr>
              <p:nvPr/>
            </p:nvSpPr>
            <p:spPr>
              <a:xfrm>
                <a:off x="3579628" y="2982546"/>
                <a:ext cx="1290084" cy="426961"/>
              </a:xfrm>
              <a:prstGeom prst="rect">
                <a:avLst/>
              </a:prstGeom>
              <a:blipFill>
                <a:blip r:embed="rId3"/>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D6F76754-104D-4138-8989-470F95909224}"/>
              </a:ext>
            </a:extLst>
          </p:cNvPr>
          <p:cNvSpPr/>
          <p:nvPr/>
        </p:nvSpPr>
        <p:spPr>
          <a:xfrm>
            <a:off x="5571461" y="2258817"/>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“m”</a:t>
            </a:r>
            <a:r>
              <a:rPr lang="en-US" sz="1200" dirty="0">
                <a:solidFill>
                  <a:schemeClr val="tx1"/>
                </a:solidFill>
              </a:rPr>
              <a:t> sequences regardless of ENT or ANC assisted strategy </a:t>
            </a:r>
          </a:p>
        </p:txBody>
      </p:sp>
      <p:sp>
        <p:nvSpPr>
          <p:cNvPr id="20" name="Arrow: Right 19">
            <a:extLst>
              <a:ext uri="{FF2B5EF4-FFF2-40B4-BE49-F238E27FC236}">
                <a16:creationId xmlns:a16="http://schemas.microsoft.com/office/drawing/2014/main" id="{B507D7A8-2929-42CF-9D7B-DBC1A7AE9ED7}"/>
              </a:ext>
            </a:extLst>
          </p:cNvPr>
          <p:cNvSpPr/>
          <p:nvPr/>
        </p:nvSpPr>
        <p:spPr>
          <a:xfrm rot="10800000">
            <a:off x="4572000" y="2497578"/>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110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512700" y="1495647"/>
            <a:ext cx="8118600" cy="1920453"/>
          </a:xfrm>
          <a:prstGeom prst="rect">
            <a:avLst/>
          </a:prstGeom>
        </p:spPr>
        <p:txBody>
          <a:bodyPr spcFirstLastPara="1" wrap="square" lIns="91425" tIns="91425" rIns="91425" bIns="91425" anchor="b" anchorCtr="0">
            <a:noAutofit/>
          </a:bodyPr>
          <a:lstStyle/>
          <a:p>
            <a:r>
              <a:rPr lang="en-US" dirty="0"/>
              <a:t>Quantum Foundation and information</a:t>
            </a:r>
          </a:p>
        </p:txBody>
      </p:sp>
    </p:spTree>
    <p:extLst>
      <p:ext uri="{BB962C8B-B14F-4D97-AF65-F5344CB8AC3E}">
        <p14:creationId xmlns:p14="http://schemas.microsoft.com/office/powerpoint/2010/main" val="389956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
        <p:nvSpPr>
          <p:cNvPr id="9" name="Arrow: Down 8">
            <a:extLst>
              <a:ext uri="{FF2B5EF4-FFF2-40B4-BE49-F238E27FC236}">
                <a16:creationId xmlns:a16="http://schemas.microsoft.com/office/drawing/2014/main" id="{5C41F666-3989-4AC6-9AB0-2A463CCFB90C}"/>
              </a:ext>
            </a:extLst>
          </p:cNvPr>
          <p:cNvSpPr/>
          <p:nvPr/>
        </p:nvSpPr>
        <p:spPr>
          <a:xfrm>
            <a:off x="4160875" y="220517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7264F24-785B-48E5-B447-7F7C1AEACF8D}"/>
                  </a:ext>
                </a:extLst>
              </p:cNvPr>
              <p:cNvSpPr/>
              <p:nvPr/>
            </p:nvSpPr>
            <p:spPr>
              <a:xfrm>
                <a:off x="3579628" y="2982546"/>
                <a:ext cx="1290084"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13" name="Rectangle 12">
                <a:extLst>
                  <a:ext uri="{FF2B5EF4-FFF2-40B4-BE49-F238E27FC236}">
                    <a16:creationId xmlns:a16="http://schemas.microsoft.com/office/drawing/2014/main" id="{67264F24-785B-48E5-B447-7F7C1AEACF8D}"/>
                  </a:ext>
                </a:extLst>
              </p:cNvPr>
              <p:cNvSpPr>
                <a:spLocks noRot="1" noChangeAspect="1" noMove="1" noResize="1" noEditPoints="1" noAdjustHandles="1" noChangeArrowheads="1" noChangeShapeType="1" noTextEdit="1"/>
              </p:cNvSpPr>
              <p:nvPr/>
            </p:nvSpPr>
            <p:spPr>
              <a:xfrm>
                <a:off x="3579628" y="2982546"/>
                <a:ext cx="1290084" cy="426961"/>
              </a:xfrm>
              <a:prstGeom prst="rect">
                <a:avLst/>
              </a:prstGeom>
              <a:blipFill>
                <a:blip r:embed="rId3"/>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19" name="Arrow: Down 18">
            <a:extLst>
              <a:ext uri="{FF2B5EF4-FFF2-40B4-BE49-F238E27FC236}">
                <a16:creationId xmlns:a16="http://schemas.microsoft.com/office/drawing/2014/main" id="{5514C286-DCAA-406A-99BA-7B2EA7BAC9AA}"/>
              </a:ext>
            </a:extLst>
          </p:cNvPr>
          <p:cNvSpPr/>
          <p:nvPr/>
        </p:nvSpPr>
        <p:spPr>
          <a:xfrm>
            <a:off x="4157327" y="3573045"/>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6F76754-104D-4138-8989-470F95909224}"/>
              </a:ext>
            </a:extLst>
          </p:cNvPr>
          <p:cNvSpPr/>
          <p:nvPr/>
        </p:nvSpPr>
        <p:spPr>
          <a:xfrm>
            <a:off x="5571461" y="2258817"/>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“m”</a:t>
            </a:r>
            <a:r>
              <a:rPr lang="en-US" sz="1200" dirty="0">
                <a:solidFill>
                  <a:schemeClr val="tx1"/>
                </a:solidFill>
              </a:rPr>
              <a:t> sequences regardless of ENT or ANC assisted strategy </a:t>
            </a:r>
          </a:p>
        </p:txBody>
      </p:sp>
      <p:sp>
        <p:nvSpPr>
          <p:cNvPr id="20" name="Arrow: Right 19">
            <a:extLst>
              <a:ext uri="{FF2B5EF4-FFF2-40B4-BE49-F238E27FC236}">
                <a16:creationId xmlns:a16="http://schemas.microsoft.com/office/drawing/2014/main" id="{B507D7A8-2929-42CF-9D7B-DBC1A7AE9ED7}"/>
              </a:ext>
            </a:extLst>
          </p:cNvPr>
          <p:cNvSpPr/>
          <p:nvPr/>
        </p:nvSpPr>
        <p:spPr>
          <a:xfrm rot="10800000">
            <a:off x="4572000" y="2497578"/>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EE3B96-6F02-4E30-81A0-9DCF9CA362B1}"/>
              </a:ext>
            </a:extLst>
          </p:cNvPr>
          <p:cNvSpPr/>
          <p:nvPr/>
        </p:nvSpPr>
        <p:spPr>
          <a:xfrm>
            <a:off x="5571461" y="3479238"/>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“N”</a:t>
            </a:r>
            <a:r>
              <a:rPr lang="en-US" sz="1200" dirty="0">
                <a:solidFill>
                  <a:schemeClr val="tx1"/>
                </a:solidFill>
              </a:rPr>
              <a:t> repetitions regardless of ENT or ANC assisted strategy </a:t>
            </a:r>
          </a:p>
        </p:txBody>
      </p:sp>
      <p:sp>
        <p:nvSpPr>
          <p:cNvPr id="22" name="Arrow: Right 21">
            <a:extLst>
              <a:ext uri="{FF2B5EF4-FFF2-40B4-BE49-F238E27FC236}">
                <a16:creationId xmlns:a16="http://schemas.microsoft.com/office/drawing/2014/main" id="{3F6D13AC-B12C-4967-88E5-39DEBAE3D20E}"/>
              </a:ext>
            </a:extLst>
          </p:cNvPr>
          <p:cNvSpPr/>
          <p:nvPr/>
        </p:nvSpPr>
        <p:spPr>
          <a:xfrm rot="10800000">
            <a:off x="4572000" y="3739286"/>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71D557C-2A7F-4E3A-83F8-F9A8B2D2FA39}"/>
                  </a:ext>
                </a:extLst>
              </p:cNvPr>
              <p:cNvSpPr/>
              <p:nvPr/>
            </p:nvSpPr>
            <p:spPr>
              <a:xfrm>
                <a:off x="3459126" y="4282563"/>
                <a:ext cx="1531088"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N.m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smtClean="0">
                            <a:solidFill>
                              <a:schemeClr val="tx1"/>
                            </a:solidFill>
                            <a:latin typeface="Cambria Math" panose="02040503050406030204" pitchFamily="18" charset="0"/>
                            <a:ea typeface="Calibri" panose="020F0502020204030204" pitchFamily="34" charset="0"/>
                            <a:cs typeface="Mangal" panose="02040503050203030202" pitchFamily="18" charset="0"/>
                          </a:rPr>
                          <m:t>.</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3" name="Rectangle 22">
                <a:extLst>
                  <a:ext uri="{FF2B5EF4-FFF2-40B4-BE49-F238E27FC236}">
                    <a16:creationId xmlns:a16="http://schemas.microsoft.com/office/drawing/2014/main" id="{D71D557C-2A7F-4E3A-83F8-F9A8B2D2FA39}"/>
                  </a:ext>
                </a:extLst>
              </p:cNvPr>
              <p:cNvSpPr>
                <a:spLocks noRot="1" noChangeAspect="1" noMove="1" noResize="1" noEditPoints="1" noAdjustHandles="1" noChangeArrowheads="1" noChangeShapeType="1" noTextEdit="1"/>
              </p:cNvSpPr>
              <p:nvPr/>
            </p:nvSpPr>
            <p:spPr>
              <a:xfrm>
                <a:off x="3459126" y="4282563"/>
                <a:ext cx="1531088" cy="426961"/>
              </a:xfrm>
              <a:prstGeom prst="rect">
                <a:avLst/>
              </a:prstGeom>
              <a:blipFill>
                <a:blip r:embed="rId4"/>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067532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
        <p:nvSpPr>
          <p:cNvPr id="9" name="Arrow: Down 8">
            <a:extLst>
              <a:ext uri="{FF2B5EF4-FFF2-40B4-BE49-F238E27FC236}">
                <a16:creationId xmlns:a16="http://schemas.microsoft.com/office/drawing/2014/main" id="{5C41F666-3989-4AC6-9AB0-2A463CCFB90C}"/>
              </a:ext>
            </a:extLst>
          </p:cNvPr>
          <p:cNvSpPr/>
          <p:nvPr/>
        </p:nvSpPr>
        <p:spPr>
          <a:xfrm>
            <a:off x="4160875" y="220517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7264F24-785B-48E5-B447-7F7C1AEACF8D}"/>
                  </a:ext>
                </a:extLst>
              </p:cNvPr>
              <p:cNvSpPr/>
              <p:nvPr/>
            </p:nvSpPr>
            <p:spPr>
              <a:xfrm>
                <a:off x="3579628" y="2982546"/>
                <a:ext cx="1290084"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13" name="Rectangle 12">
                <a:extLst>
                  <a:ext uri="{FF2B5EF4-FFF2-40B4-BE49-F238E27FC236}">
                    <a16:creationId xmlns:a16="http://schemas.microsoft.com/office/drawing/2014/main" id="{67264F24-785B-48E5-B447-7F7C1AEACF8D}"/>
                  </a:ext>
                </a:extLst>
              </p:cNvPr>
              <p:cNvSpPr>
                <a:spLocks noRot="1" noChangeAspect="1" noMove="1" noResize="1" noEditPoints="1" noAdjustHandles="1" noChangeArrowheads="1" noChangeShapeType="1" noTextEdit="1"/>
              </p:cNvSpPr>
              <p:nvPr/>
            </p:nvSpPr>
            <p:spPr>
              <a:xfrm>
                <a:off x="3579628" y="2982546"/>
                <a:ext cx="1290084" cy="426961"/>
              </a:xfrm>
              <a:prstGeom prst="rect">
                <a:avLst/>
              </a:prstGeom>
              <a:blipFill>
                <a:blip r:embed="rId3"/>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19" name="Arrow: Down 18">
            <a:extLst>
              <a:ext uri="{FF2B5EF4-FFF2-40B4-BE49-F238E27FC236}">
                <a16:creationId xmlns:a16="http://schemas.microsoft.com/office/drawing/2014/main" id="{5514C286-DCAA-406A-99BA-7B2EA7BAC9AA}"/>
              </a:ext>
            </a:extLst>
          </p:cNvPr>
          <p:cNvSpPr/>
          <p:nvPr/>
        </p:nvSpPr>
        <p:spPr>
          <a:xfrm>
            <a:off x="4157327" y="3573045"/>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6F76754-104D-4138-8989-470F95909224}"/>
              </a:ext>
            </a:extLst>
          </p:cNvPr>
          <p:cNvSpPr/>
          <p:nvPr/>
        </p:nvSpPr>
        <p:spPr>
          <a:xfrm>
            <a:off x="5571461" y="2258817"/>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“m”</a:t>
            </a:r>
            <a:r>
              <a:rPr lang="en-US" sz="1200" dirty="0">
                <a:solidFill>
                  <a:schemeClr val="tx1"/>
                </a:solidFill>
              </a:rPr>
              <a:t> sequences regardless of ENT or ANC assisted strategy </a:t>
            </a:r>
          </a:p>
        </p:txBody>
      </p:sp>
      <p:sp>
        <p:nvSpPr>
          <p:cNvPr id="20" name="Arrow: Right 19">
            <a:extLst>
              <a:ext uri="{FF2B5EF4-FFF2-40B4-BE49-F238E27FC236}">
                <a16:creationId xmlns:a16="http://schemas.microsoft.com/office/drawing/2014/main" id="{B507D7A8-2929-42CF-9D7B-DBC1A7AE9ED7}"/>
              </a:ext>
            </a:extLst>
          </p:cNvPr>
          <p:cNvSpPr/>
          <p:nvPr/>
        </p:nvSpPr>
        <p:spPr>
          <a:xfrm rot="10800000">
            <a:off x="4572000" y="2497578"/>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EE3B96-6F02-4E30-81A0-9DCF9CA362B1}"/>
              </a:ext>
            </a:extLst>
          </p:cNvPr>
          <p:cNvSpPr/>
          <p:nvPr/>
        </p:nvSpPr>
        <p:spPr>
          <a:xfrm>
            <a:off x="5571461" y="3479238"/>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“N”</a:t>
            </a:r>
            <a:r>
              <a:rPr lang="en-US" sz="1200" dirty="0">
                <a:solidFill>
                  <a:schemeClr val="tx1"/>
                </a:solidFill>
              </a:rPr>
              <a:t> repetitions regardless of ENT or ANC assisted strategy </a:t>
            </a:r>
          </a:p>
        </p:txBody>
      </p:sp>
      <p:sp>
        <p:nvSpPr>
          <p:cNvPr id="22" name="Arrow: Right 21">
            <a:extLst>
              <a:ext uri="{FF2B5EF4-FFF2-40B4-BE49-F238E27FC236}">
                <a16:creationId xmlns:a16="http://schemas.microsoft.com/office/drawing/2014/main" id="{3F6D13AC-B12C-4967-88E5-39DEBAE3D20E}"/>
              </a:ext>
            </a:extLst>
          </p:cNvPr>
          <p:cNvSpPr/>
          <p:nvPr/>
        </p:nvSpPr>
        <p:spPr>
          <a:xfrm rot="10800000">
            <a:off x="4572000" y="3739286"/>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71D557C-2A7F-4E3A-83F8-F9A8B2D2FA39}"/>
                  </a:ext>
                </a:extLst>
              </p:cNvPr>
              <p:cNvSpPr/>
              <p:nvPr/>
            </p:nvSpPr>
            <p:spPr>
              <a:xfrm>
                <a:off x="3459126" y="4282563"/>
                <a:ext cx="1531088"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N.m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smtClean="0">
                            <a:solidFill>
                              <a:schemeClr val="tx1"/>
                            </a:solidFill>
                            <a:latin typeface="Cambria Math" panose="02040503050406030204" pitchFamily="18" charset="0"/>
                            <a:ea typeface="Calibri" panose="020F0502020204030204" pitchFamily="34" charset="0"/>
                            <a:cs typeface="Mangal" panose="02040503050203030202" pitchFamily="18" charset="0"/>
                          </a:rPr>
                          <m:t>.</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3" name="Rectangle 22">
                <a:extLst>
                  <a:ext uri="{FF2B5EF4-FFF2-40B4-BE49-F238E27FC236}">
                    <a16:creationId xmlns:a16="http://schemas.microsoft.com/office/drawing/2014/main" id="{D71D557C-2A7F-4E3A-83F8-F9A8B2D2FA39}"/>
                  </a:ext>
                </a:extLst>
              </p:cNvPr>
              <p:cNvSpPr>
                <a:spLocks noRot="1" noChangeAspect="1" noMove="1" noResize="1" noEditPoints="1" noAdjustHandles="1" noChangeArrowheads="1" noChangeShapeType="1" noTextEdit="1"/>
              </p:cNvSpPr>
              <p:nvPr/>
            </p:nvSpPr>
            <p:spPr>
              <a:xfrm>
                <a:off x="3459126" y="4282563"/>
                <a:ext cx="1531088" cy="426961"/>
              </a:xfrm>
              <a:prstGeom prst="rect">
                <a:avLst/>
              </a:prstGeom>
              <a:blipFill>
                <a:blip r:embed="rId4"/>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25" name="Arrow: Down 24">
            <a:extLst>
              <a:ext uri="{FF2B5EF4-FFF2-40B4-BE49-F238E27FC236}">
                <a16:creationId xmlns:a16="http://schemas.microsoft.com/office/drawing/2014/main" id="{6D14A301-E0D5-4C6F-B72D-515480FFF883}"/>
              </a:ext>
            </a:extLst>
          </p:cNvPr>
          <p:cNvSpPr/>
          <p:nvPr/>
        </p:nvSpPr>
        <p:spPr>
          <a:xfrm rot="5400000">
            <a:off x="2870787" y="4230574"/>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D36B372-A2B1-4CE5-AE80-97F33F0BB8CE}"/>
                  </a:ext>
                </a:extLst>
              </p:cNvPr>
              <p:cNvSpPr/>
              <p:nvPr/>
            </p:nvSpPr>
            <p:spPr>
              <a:xfrm>
                <a:off x="850945" y="3976904"/>
                <a:ext cx="1531088" cy="910686"/>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Scaling   </a:t>
                </a:r>
                <a14:m>
                  <m:oMath xmlns:m="http://schemas.openxmlformats.org/officeDocument/2006/math">
                    <m:f>
                      <m:fPr>
                        <m:ctrlPr>
                          <a:rPr lang="en-US" sz="2000" b="1" i="1" smtClean="0">
                            <a:solidFill>
                              <a:schemeClr val="tx1"/>
                            </a:solidFill>
                            <a:latin typeface="Cambria Math" panose="02040503050406030204" pitchFamily="18" charset="0"/>
                            <a:ea typeface="Cambria Math" panose="02040503050406030204" pitchFamily="18" charset="0"/>
                          </a:rPr>
                        </m:ctrlPr>
                      </m:fPr>
                      <m:num>
                        <m:r>
                          <a:rPr lang="en-US" sz="2000" b="1" i="0" smtClean="0">
                            <a:solidFill>
                              <a:schemeClr val="tx1"/>
                            </a:solidFill>
                            <a:latin typeface="Cambria Math" panose="02040503050406030204" pitchFamily="18" charset="0"/>
                            <a:ea typeface="Cambria Math" panose="02040503050406030204" pitchFamily="18" charset="0"/>
                          </a:rPr>
                          <m:t>𝟏</m:t>
                        </m:r>
                      </m:num>
                      <m:den>
                        <m:r>
                          <a:rPr lang="en-US" sz="2000" b="1" i="1" smtClean="0">
                            <a:solidFill>
                              <a:schemeClr val="tx1"/>
                            </a:solidFill>
                            <a:latin typeface="Cambria Math" panose="02040503050406030204" pitchFamily="18" charset="0"/>
                            <a:ea typeface="Cambria Math" panose="02040503050406030204" pitchFamily="18" charset="0"/>
                          </a:rPr>
                          <m:t>𝑵𝒎</m:t>
                        </m:r>
                        <m:r>
                          <a:rPr lang="en-US" sz="2000" b="1" i="1" baseline="30000" smtClean="0">
                            <a:solidFill>
                              <a:schemeClr val="tx1"/>
                            </a:solidFill>
                            <a:latin typeface="Cambria Math" panose="02040503050406030204" pitchFamily="18" charset="0"/>
                            <a:ea typeface="Cambria Math" panose="02040503050406030204" pitchFamily="18" charset="0"/>
                          </a:rPr>
                          <m:t>𝟐</m:t>
                        </m:r>
                      </m:den>
                    </m:f>
                  </m:oMath>
                </a14:m>
                <a:endPar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From </a:t>
                </a:r>
                <a14:m>
                  <m:oMath xmlns:m="http://schemas.openxmlformats.org/officeDocument/2006/math">
                    <m:f>
                      <m:fPr>
                        <m:ctrlPr>
                          <a:rPr lang="en-US" sz="1800" b="1" i="1" smtClean="0">
                            <a:solidFill>
                              <a:schemeClr val="tx1"/>
                            </a:solidFill>
                            <a:latin typeface="Cambria Math" panose="02040503050406030204" pitchFamily="18" charset="0"/>
                            <a:ea typeface="Cambria Math" panose="02040503050406030204" pitchFamily="18" charset="0"/>
                          </a:rPr>
                        </m:ctrlPr>
                      </m:fPr>
                      <m:num>
                        <m:r>
                          <a:rPr lang="en-US" sz="1800" b="1" i="0" smtClean="0">
                            <a:solidFill>
                              <a:schemeClr val="tx1"/>
                            </a:solidFill>
                            <a:latin typeface="Cambria Math" panose="02040503050406030204" pitchFamily="18" charset="0"/>
                            <a:ea typeface="Cambria Math" panose="02040503050406030204" pitchFamily="18" charset="0"/>
                          </a:rPr>
                          <m:t>𝟏</m:t>
                        </m:r>
                      </m:num>
                      <m:den>
                        <m:r>
                          <a:rPr lang="en-US" sz="1800" b="1" i="1" smtClean="0">
                            <a:solidFill>
                              <a:schemeClr val="tx1"/>
                            </a:solidFill>
                            <a:latin typeface="Cambria Math" panose="02040503050406030204" pitchFamily="18" charset="0"/>
                            <a:ea typeface="Cambria Math" panose="02040503050406030204" pitchFamily="18" charset="0"/>
                          </a:rPr>
                          <m:t>𝑵</m:t>
                        </m:r>
                      </m:den>
                    </m:f>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6" name="Rectangle 25">
                <a:extLst>
                  <a:ext uri="{FF2B5EF4-FFF2-40B4-BE49-F238E27FC236}">
                    <a16:creationId xmlns:a16="http://schemas.microsoft.com/office/drawing/2014/main" id="{AD36B372-A2B1-4CE5-AE80-97F33F0BB8CE}"/>
                  </a:ext>
                </a:extLst>
              </p:cNvPr>
              <p:cNvSpPr>
                <a:spLocks noRot="1" noChangeAspect="1" noMove="1" noResize="1" noEditPoints="1" noAdjustHandles="1" noChangeArrowheads="1" noChangeShapeType="1" noTextEdit="1"/>
              </p:cNvSpPr>
              <p:nvPr/>
            </p:nvSpPr>
            <p:spPr>
              <a:xfrm>
                <a:off x="850945" y="3976904"/>
                <a:ext cx="1531088" cy="910686"/>
              </a:xfrm>
              <a:prstGeom prst="rect">
                <a:avLst/>
              </a:prstGeom>
              <a:blipFill>
                <a:blip r:embed="rId5"/>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626604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561399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Advantage of having sequences </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418D28-8049-4644-B9F2-11335922B660}"/>
                  </a:ext>
                </a:extLst>
              </p:cNvPr>
              <p:cNvSpPr/>
              <p:nvPr/>
            </p:nvSpPr>
            <p:spPr>
              <a:xfrm>
                <a:off x="1740192" y="1148204"/>
                <a:ext cx="4961860" cy="800986"/>
              </a:xfrm>
              <a:prstGeom prst="rect">
                <a:avLst/>
              </a:prstGeom>
              <a:ln>
                <a:solidFill>
                  <a:schemeClr val="accent1">
                    <a:lumMod val="1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Considering </a:t>
                </a:r>
                <a14:m>
                  <m:oMath xmlns:m="http://schemas.openxmlformats.org/officeDocument/2006/math">
                    <m:sSubSup>
                      <m:sSubSupPr>
                        <m:ctrlP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6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6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is the fisher information at the initial point without any sequence or repetition</a:t>
                </a:r>
              </a:p>
              <a:p>
                <a:pPr algn="ctr"/>
                <a:endParaRPr lang="en-US" dirty="0">
                  <a:solidFill>
                    <a:schemeClr val="tx1"/>
                  </a:solidFill>
                </a:endParaRPr>
              </a:p>
            </p:txBody>
          </p:sp>
        </mc:Choice>
        <mc:Fallback xmlns="">
          <p:sp>
            <p:nvSpPr>
              <p:cNvPr id="8" name="Rectangle 7">
                <a:extLst>
                  <a:ext uri="{FF2B5EF4-FFF2-40B4-BE49-F238E27FC236}">
                    <a16:creationId xmlns:a16="http://schemas.microsoft.com/office/drawing/2014/main" id="{12418D28-8049-4644-B9F2-11335922B660}"/>
                  </a:ext>
                </a:extLst>
              </p:cNvPr>
              <p:cNvSpPr>
                <a:spLocks noRot="1" noChangeAspect="1" noMove="1" noResize="1" noEditPoints="1" noAdjustHandles="1" noChangeArrowheads="1" noChangeShapeType="1" noTextEdit="1"/>
              </p:cNvSpPr>
              <p:nvPr/>
            </p:nvSpPr>
            <p:spPr>
              <a:xfrm>
                <a:off x="1740192" y="1148204"/>
                <a:ext cx="4961860" cy="800986"/>
              </a:xfrm>
              <a:prstGeom prst="rect">
                <a:avLst/>
              </a:prstGeom>
              <a:blipFill>
                <a:blip r:embed="rId2"/>
                <a:stretch>
                  <a:fillRect/>
                </a:stretch>
              </a:blipFill>
              <a:ln>
                <a:solidFill>
                  <a:schemeClr val="accent1">
                    <a:lumMod val="10000"/>
                  </a:schemeClr>
                </a:solidFill>
              </a:ln>
              <a:effectLst>
                <a:outerShdw blurRad="44450" dist="27940" dir="5400000" algn="ctr">
                  <a:srgbClr val="000000">
                    <a:alpha val="32000"/>
                  </a:srgbClr>
                </a:outerShdw>
              </a:effectLst>
            </p:spPr>
            <p:txBody>
              <a:bodyPr/>
              <a:lstStyle/>
              <a:p>
                <a:r>
                  <a:rPr lang="en-US">
                    <a:noFill/>
                  </a:rPr>
                  <a:t> </a:t>
                </a:r>
              </a:p>
            </p:txBody>
          </p:sp>
        </mc:Fallback>
      </mc:AlternateContent>
      <p:sp>
        <p:nvSpPr>
          <p:cNvPr id="9" name="Arrow: Down 8">
            <a:extLst>
              <a:ext uri="{FF2B5EF4-FFF2-40B4-BE49-F238E27FC236}">
                <a16:creationId xmlns:a16="http://schemas.microsoft.com/office/drawing/2014/main" id="{5C41F666-3989-4AC6-9AB0-2A463CCFB90C}"/>
              </a:ext>
            </a:extLst>
          </p:cNvPr>
          <p:cNvSpPr/>
          <p:nvPr/>
        </p:nvSpPr>
        <p:spPr>
          <a:xfrm>
            <a:off x="4160875" y="220517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7264F24-785B-48E5-B447-7F7C1AEACF8D}"/>
                  </a:ext>
                </a:extLst>
              </p:cNvPr>
              <p:cNvSpPr/>
              <p:nvPr/>
            </p:nvSpPr>
            <p:spPr>
              <a:xfrm>
                <a:off x="3579628" y="2982546"/>
                <a:ext cx="1290084"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13" name="Rectangle 12">
                <a:extLst>
                  <a:ext uri="{FF2B5EF4-FFF2-40B4-BE49-F238E27FC236}">
                    <a16:creationId xmlns:a16="http://schemas.microsoft.com/office/drawing/2014/main" id="{67264F24-785B-48E5-B447-7F7C1AEACF8D}"/>
                  </a:ext>
                </a:extLst>
              </p:cNvPr>
              <p:cNvSpPr>
                <a:spLocks noRot="1" noChangeAspect="1" noMove="1" noResize="1" noEditPoints="1" noAdjustHandles="1" noChangeArrowheads="1" noChangeShapeType="1" noTextEdit="1"/>
              </p:cNvSpPr>
              <p:nvPr/>
            </p:nvSpPr>
            <p:spPr>
              <a:xfrm>
                <a:off x="3579628" y="2982546"/>
                <a:ext cx="1290084" cy="426961"/>
              </a:xfrm>
              <a:prstGeom prst="rect">
                <a:avLst/>
              </a:prstGeom>
              <a:blipFill>
                <a:blip r:embed="rId3"/>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19" name="Arrow: Down 18">
            <a:extLst>
              <a:ext uri="{FF2B5EF4-FFF2-40B4-BE49-F238E27FC236}">
                <a16:creationId xmlns:a16="http://schemas.microsoft.com/office/drawing/2014/main" id="{5514C286-DCAA-406A-99BA-7B2EA7BAC9AA}"/>
              </a:ext>
            </a:extLst>
          </p:cNvPr>
          <p:cNvSpPr/>
          <p:nvPr/>
        </p:nvSpPr>
        <p:spPr>
          <a:xfrm>
            <a:off x="4157327" y="3573045"/>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6F76754-104D-4138-8989-470F95909224}"/>
              </a:ext>
            </a:extLst>
          </p:cNvPr>
          <p:cNvSpPr/>
          <p:nvPr/>
        </p:nvSpPr>
        <p:spPr>
          <a:xfrm>
            <a:off x="5571461" y="2258817"/>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“m”</a:t>
            </a:r>
            <a:r>
              <a:rPr lang="en-US" sz="1200" dirty="0">
                <a:solidFill>
                  <a:schemeClr val="tx1"/>
                </a:solidFill>
              </a:rPr>
              <a:t> sequences regardless of ENT or ANC assisted strategy </a:t>
            </a:r>
          </a:p>
        </p:txBody>
      </p:sp>
      <p:sp>
        <p:nvSpPr>
          <p:cNvPr id="20" name="Arrow: Right 19">
            <a:extLst>
              <a:ext uri="{FF2B5EF4-FFF2-40B4-BE49-F238E27FC236}">
                <a16:creationId xmlns:a16="http://schemas.microsoft.com/office/drawing/2014/main" id="{B507D7A8-2929-42CF-9D7B-DBC1A7AE9ED7}"/>
              </a:ext>
            </a:extLst>
          </p:cNvPr>
          <p:cNvSpPr/>
          <p:nvPr/>
        </p:nvSpPr>
        <p:spPr>
          <a:xfrm rot="10800000">
            <a:off x="4572000" y="2497578"/>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EE3B96-6F02-4E30-81A0-9DCF9CA362B1}"/>
              </a:ext>
            </a:extLst>
          </p:cNvPr>
          <p:cNvSpPr/>
          <p:nvPr/>
        </p:nvSpPr>
        <p:spPr>
          <a:xfrm>
            <a:off x="5571461" y="3479238"/>
            <a:ext cx="2768011" cy="613833"/>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After </a:t>
            </a:r>
            <a:r>
              <a:rPr lang="en-US" b="1" dirty="0">
                <a:solidFill>
                  <a:schemeClr val="tx1"/>
                </a:solidFill>
              </a:rPr>
              <a:t>“N”</a:t>
            </a:r>
            <a:r>
              <a:rPr lang="en-US" sz="1200" dirty="0">
                <a:solidFill>
                  <a:schemeClr val="tx1"/>
                </a:solidFill>
              </a:rPr>
              <a:t> repetitions regardless of ENT or ANC assisted strategy </a:t>
            </a:r>
          </a:p>
        </p:txBody>
      </p:sp>
      <p:sp>
        <p:nvSpPr>
          <p:cNvPr id="22" name="Arrow: Right 21">
            <a:extLst>
              <a:ext uri="{FF2B5EF4-FFF2-40B4-BE49-F238E27FC236}">
                <a16:creationId xmlns:a16="http://schemas.microsoft.com/office/drawing/2014/main" id="{3F6D13AC-B12C-4967-88E5-39DEBAE3D20E}"/>
              </a:ext>
            </a:extLst>
          </p:cNvPr>
          <p:cNvSpPr/>
          <p:nvPr/>
        </p:nvSpPr>
        <p:spPr>
          <a:xfrm rot="10800000">
            <a:off x="4572000" y="3739286"/>
            <a:ext cx="737191" cy="10523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71D557C-2A7F-4E3A-83F8-F9A8B2D2FA39}"/>
                  </a:ext>
                </a:extLst>
              </p:cNvPr>
              <p:cNvSpPr/>
              <p:nvPr/>
            </p:nvSpPr>
            <p:spPr>
              <a:xfrm>
                <a:off x="3459126" y="4282563"/>
                <a:ext cx="1531088" cy="426961"/>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14:m>
                  <m:oMath xmlns:m="http://schemas.openxmlformats.org/officeDocument/2006/math">
                    <m:sSubSup>
                      <m:sSubSupPr>
                        <m:ctrlPr>
                          <a:rPr lang="en-US" sz="1800" b="1" i="1"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SupPr>
                      <m:e>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𝒎</m:t>
                        </m:r>
                      </m:sup>
                    </m:sSubSup>
                  </m:oMath>
                </a14:m>
                <a:r>
                  <a:rPr lang="en-US" sz="1800" i="1" dirty="0">
                    <a:solidFill>
                      <a:schemeClr val="tx1"/>
                    </a:solidFill>
                    <a:effectLst/>
                    <a:latin typeface="Calibri" panose="020F0502020204030204" pitchFamily="34" charset="0"/>
                    <a:ea typeface="Calibri" panose="020F0502020204030204" pitchFamily="34" charset="0"/>
                    <a:cs typeface="Mangal" panose="02040503050203030202" pitchFamily="18" charset="0"/>
                  </a:rPr>
                  <a:t>= N.m</a:t>
                </a:r>
                <a:r>
                  <a:rPr lang="en-US" sz="1800" i="1" baseline="30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2</a:t>
                </a:r>
                <a14:m>
                  <m:oMath xmlns:m="http://schemas.openxmlformats.org/officeDocument/2006/math">
                    <m:sSubSup>
                      <m:sSubSupPr>
                        <m:ctrlP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ctrlPr>
                      </m:sSubSupPr>
                      <m:e>
                        <m:r>
                          <a:rPr lang="en-US" sz="1800" b="1" i="1" smtClean="0">
                            <a:solidFill>
                              <a:schemeClr val="tx1"/>
                            </a:solidFill>
                            <a:latin typeface="Cambria Math" panose="02040503050406030204" pitchFamily="18" charset="0"/>
                            <a:ea typeface="Calibri" panose="020F0502020204030204" pitchFamily="34" charset="0"/>
                            <a:cs typeface="Mangal" panose="02040503050203030202" pitchFamily="18" charset="0"/>
                          </a:rPr>
                          <m:t>.</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 </m:t>
                        </m:r>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𝑭</m:t>
                        </m:r>
                      </m:e>
                      <m:sub>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𝑸</m:t>
                        </m:r>
                      </m:sub>
                      <m:sup>
                        <m:r>
                          <a:rPr lang="en-US" sz="1800" b="1" i="1">
                            <a:solidFill>
                              <a:schemeClr val="tx1"/>
                            </a:solidFill>
                            <a:latin typeface="Cambria Math" panose="02040503050406030204" pitchFamily="18" charset="0"/>
                            <a:ea typeface="Calibri" panose="020F0502020204030204" pitchFamily="34" charset="0"/>
                            <a:cs typeface="Mangal" panose="02040503050203030202" pitchFamily="18" charset="0"/>
                          </a:rPr>
                          <m:t>𝟎</m:t>
                        </m:r>
                      </m:sup>
                    </m:sSubSup>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3" name="Rectangle 22">
                <a:extLst>
                  <a:ext uri="{FF2B5EF4-FFF2-40B4-BE49-F238E27FC236}">
                    <a16:creationId xmlns:a16="http://schemas.microsoft.com/office/drawing/2014/main" id="{D71D557C-2A7F-4E3A-83F8-F9A8B2D2FA39}"/>
                  </a:ext>
                </a:extLst>
              </p:cNvPr>
              <p:cNvSpPr>
                <a:spLocks noRot="1" noChangeAspect="1" noMove="1" noResize="1" noEditPoints="1" noAdjustHandles="1" noChangeArrowheads="1" noChangeShapeType="1" noTextEdit="1"/>
              </p:cNvSpPr>
              <p:nvPr/>
            </p:nvSpPr>
            <p:spPr>
              <a:xfrm>
                <a:off x="3459126" y="4282563"/>
                <a:ext cx="1531088" cy="426961"/>
              </a:xfrm>
              <a:prstGeom prst="rect">
                <a:avLst/>
              </a:prstGeom>
              <a:blipFill>
                <a:blip r:embed="rId4"/>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25" name="Arrow: Down 24">
            <a:extLst>
              <a:ext uri="{FF2B5EF4-FFF2-40B4-BE49-F238E27FC236}">
                <a16:creationId xmlns:a16="http://schemas.microsoft.com/office/drawing/2014/main" id="{6D14A301-E0D5-4C6F-B72D-515480FFF883}"/>
              </a:ext>
            </a:extLst>
          </p:cNvPr>
          <p:cNvSpPr/>
          <p:nvPr/>
        </p:nvSpPr>
        <p:spPr>
          <a:xfrm rot="5400000">
            <a:off x="2870787" y="4230574"/>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D36B372-A2B1-4CE5-AE80-97F33F0BB8CE}"/>
                  </a:ext>
                </a:extLst>
              </p:cNvPr>
              <p:cNvSpPr/>
              <p:nvPr/>
            </p:nvSpPr>
            <p:spPr>
              <a:xfrm>
                <a:off x="850945" y="3976904"/>
                <a:ext cx="1531088" cy="910686"/>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Scaling   </a:t>
                </a:r>
                <a14:m>
                  <m:oMath xmlns:m="http://schemas.openxmlformats.org/officeDocument/2006/math">
                    <m:f>
                      <m:fPr>
                        <m:ctrlPr>
                          <a:rPr lang="en-US" sz="2000" b="1" i="1" smtClean="0">
                            <a:solidFill>
                              <a:schemeClr val="tx1"/>
                            </a:solidFill>
                            <a:latin typeface="Cambria Math" panose="02040503050406030204" pitchFamily="18" charset="0"/>
                            <a:ea typeface="Cambria Math" panose="02040503050406030204" pitchFamily="18" charset="0"/>
                          </a:rPr>
                        </m:ctrlPr>
                      </m:fPr>
                      <m:num>
                        <m:r>
                          <a:rPr lang="en-US" sz="2000" b="1" i="0" smtClean="0">
                            <a:solidFill>
                              <a:schemeClr val="tx1"/>
                            </a:solidFill>
                            <a:latin typeface="Cambria Math" panose="02040503050406030204" pitchFamily="18" charset="0"/>
                            <a:ea typeface="Cambria Math" panose="02040503050406030204" pitchFamily="18" charset="0"/>
                          </a:rPr>
                          <m:t>𝟏</m:t>
                        </m:r>
                      </m:num>
                      <m:den>
                        <m:r>
                          <a:rPr lang="en-US" sz="2000" b="1" i="1" smtClean="0">
                            <a:solidFill>
                              <a:schemeClr val="tx1"/>
                            </a:solidFill>
                            <a:latin typeface="Cambria Math" panose="02040503050406030204" pitchFamily="18" charset="0"/>
                            <a:ea typeface="Cambria Math" panose="02040503050406030204" pitchFamily="18" charset="0"/>
                          </a:rPr>
                          <m:t>𝑵𝒎</m:t>
                        </m:r>
                        <m:r>
                          <a:rPr lang="en-US" sz="2000" b="1" i="1" baseline="30000" smtClean="0">
                            <a:solidFill>
                              <a:schemeClr val="tx1"/>
                            </a:solidFill>
                            <a:latin typeface="Cambria Math" panose="02040503050406030204" pitchFamily="18" charset="0"/>
                            <a:ea typeface="Cambria Math" panose="02040503050406030204" pitchFamily="18" charset="0"/>
                          </a:rPr>
                          <m:t>𝟐</m:t>
                        </m:r>
                      </m:den>
                    </m:f>
                  </m:oMath>
                </a14:m>
                <a:endPar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From </a:t>
                </a:r>
                <a14:m>
                  <m:oMath xmlns:m="http://schemas.openxmlformats.org/officeDocument/2006/math">
                    <m:f>
                      <m:fPr>
                        <m:ctrlPr>
                          <a:rPr lang="en-US" sz="1800" b="1" i="1" smtClean="0">
                            <a:solidFill>
                              <a:schemeClr val="tx1"/>
                            </a:solidFill>
                            <a:latin typeface="Cambria Math" panose="02040503050406030204" pitchFamily="18" charset="0"/>
                            <a:ea typeface="Cambria Math" panose="02040503050406030204" pitchFamily="18" charset="0"/>
                          </a:rPr>
                        </m:ctrlPr>
                      </m:fPr>
                      <m:num>
                        <m:r>
                          <a:rPr lang="en-US" sz="1800" b="1" i="0" smtClean="0">
                            <a:solidFill>
                              <a:schemeClr val="tx1"/>
                            </a:solidFill>
                            <a:latin typeface="Cambria Math" panose="02040503050406030204" pitchFamily="18" charset="0"/>
                            <a:ea typeface="Cambria Math" panose="02040503050406030204" pitchFamily="18" charset="0"/>
                          </a:rPr>
                          <m:t>𝟏</m:t>
                        </m:r>
                      </m:num>
                      <m:den>
                        <m:r>
                          <a:rPr lang="en-US" sz="1800" b="1" i="1" smtClean="0">
                            <a:solidFill>
                              <a:schemeClr val="tx1"/>
                            </a:solidFill>
                            <a:latin typeface="Cambria Math" panose="02040503050406030204" pitchFamily="18" charset="0"/>
                            <a:ea typeface="Cambria Math" panose="02040503050406030204" pitchFamily="18" charset="0"/>
                          </a:rPr>
                          <m:t>𝑵</m:t>
                        </m:r>
                      </m:den>
                    </m:f>
                  </m:oMath>
                </a14:m>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26" name="Rectangle 25">
                <a:extLst>
                  <a:ext uri="{FF2B5EF4-FFF2-40B4-BE49-F238E27FC236}">
                    <a16:creationId xmlns:a16="http://schemas.microsoft.com/office/drawing/2014/main" id="{AD36B372-A2B1-4CE5-AE80-97F33F0BB8CE}"/>
                  </a:ext>
                </a:extLst>
              </p:cNvPr>
              <p:cNvSpPr>
                <a:spLocks noRot="1" noChangeAspect="1" noMove="1" noResize="1" noEditPoints="1" noAdjustHandles="1" noChangeArrowheads="1" noChangeShapeType="1" noTextEdit="1"/>
              </p:cNvSpPr>
              <p:nvPr/>
            </p:nvSpPr>
            <p:spPr>
              <a:xfrm>
                <a:off x="850945" y="3976904"/>
                <a:ext cx="1531088" cy="910686"/>
              </a:xfrm>
              <a:prstGeom prst="rect">
                <a:avLst/>
              </a:prstGeom>
              <a:blipFill>
                <a:blip r:embed="rId5"/>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27" name="Arrow: Down 26">
            <a:extLst>
              <a:ext uri="{FF2B5EF4-FFF2-40B4-BE49-F238E27FC236}">
                <a16:creationId xmlns:a16="http://schemas.microsoft.com/office/drawing/2014/main" id="{745576C2-070C-41D8-B6BB-DAFC81607082}"/>
              </a:ext>
            </a:extLst>
          </p:cNvPr>
          <p:cNvSpPr/>
          <p:nvPr/>
        </p:nvSpPr>
        <p:spPr>
          <a:xfrm rot="10800000">
            <a:off x="1552692" y="3371491"/>
            <a:ext cx="127591" cy="53093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82EC6D0-F427-498B-8170-F1BE5F92BDAE}"/>
                  </a:ext>
                </a:extLst>
              </p:cNvPr>
              <p:cNvSpPr/>
              <p:nvPr/>
            </p:nvSpPr>
            <p:spPr>
              <a:xfrm>
                <a:off x="602850" y="2740132"/>
                <a:ext cx="2027105" cy="530937"/>
              </a:xfrm>
              <a:prstGeom prst="rect">
                <a:avLst/>
              </a:prstGeom>
              <a:ln>
                <a:solidFill>
                  <a:srgbClr val="B099E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rPr>
                  <a:t>At N=m, scaling   </a:t>
                </a:r>
                <a14:m>
                  <m:oMath xmlns:m="http://schemas.openxmlformats.org/officeDocument/2006/math">
                    <m:f>
                      <m:fPr>
                        <m:ctrlPr>
                          <a:rPr lang="en-US" sz="2000" b="1" i="1" smtClean="0">
                            <a:solidFill>
                              <a:schemeClr val="tx1"/>
                            </a:solidFill>
                            <a:latin typeface="Cambria Math" panose="02040503050406030204" pitchFamily="18" charset="0"/>
                            <a:ea typeface="Cambria Math" panose="02040503050406030204" pitchFamily="18" charset="0"/>
                          </a:rPr>
                        </m:ctrlPr>
                      </m:fPr>
                      <m:num>
                        <m:r>
                          <a:rPr lang="en-US" sz="2000" b="1" i="0" smtClean="0">
                            <a:solidFill>
                              <a:schemeClr val="tx1"/>
                            </a:solidFill>
                            <a:latin typeface="Cambria Math" panose="02040503050406030204" pitchFamily="18" charset="0"/>
                            <a:ea typeface="Cambria Math" panose="02040503050406030204" pitchFamily="18" charset="0"/>
                          </a:rPr>
                          <m:t>𝟏</m:t>
                        </m:r>
                      </m:num>
                      <m:den>
                        <m:r>
                          <a:rPr lang="en-US" sz="2000" b="1" i="1" smtClean="0">
                            <a:solidFill>
                              <a:schemeClr val="tx1"/>
                            </a:solidFill>
                            <a:latin typeface="Cambria Math" panose="02040503050406030204" pitchFamily="18" charset="0"/>
                            <a:ea typeface="Cambria Math" panose="02040503050406030204" pitchFamily="18" charset="0"/>
                          </a:rPr>
                          <m:t>𝑵</m:t>
                        </m:r>
                        <m:r>
                          <a:rPr lang="en-US" sz="2000" b="1" i="1" baseline="30000" smtClean="0">
                            <a:solidFill>
                              <a:schemeClr val="tx1"/>
                            </a:solidFill>
                            <a:latin typeface="Cambria Math" panose="02040503050406030204" pitchFamily="18" charset="0"/>
                            <a:ea typeface="Cambria Math" panose="02040503050406030204" pitchFamily="18" charset="0"/>
                          </a:rPr>
                          <m:t>𝟑</m:t>
                        </m:r>
                      </m:den>
                    </m:f>
                  </m:oMath>
                </a14:m>
                <a:endParaRPr lang="en-US" sz="1800" i="1" dirty="0">
                  <a:solidFill>
                    <a:schemeClr val="tx1"/>
                  </a:solidFill>
                  <a:latin typeface="Calibri" panose="020F0502020204030204" pitchFamily="34" charset="0"/>
                  <a:ea typeface="Calibri" panose="020F0502020204030204" pitchFamily="34" charset="0"/>
                  <a:cs typeface="Mangal" panose="02040503050203030202" pitchFamily="18" charset="0"/>
                </a:endParaRPr>
              </a:p>
            </p:txBody>
          </p:sp>
        </mc:Choice>
        <mc:Fallback xmlns="">
          <p:sp>
            <p:nvSpPr>
              <p:cNvPr id="28" name="Rectangle 27">
                <a:extLst>
                  <a:ext uri="{FF2B5EF4-FFF2-40B4-BE49-F238E27FC236}">
                    <a16:creationId xmlns:a16="http://schemas.microsoft.com/office/drawing/2014/main" id="{E82EC6D0-F427-498B-8170-F1BE5F92BDAE}"/>
                  </a:ext>
                </a:extLst>
              </p:cNvPr>
              <p:cNvSpPr>
                <a:spLocks noRot="1" noChangeAspect="1" noMove="1" noResize="1" noEditPoints="1" noAdjustHandles="1" noChangeArrowheads="1" noChangeShapeType="1" noTextEdit="1"/>
              </p:cNvSpPr>
              <p:nvPr/>
            </p:nvSpPr>
            <p:spPr>
              <a:xfrm>
                <a:off x="602850" y="2740132"/>
                <a:ext cx="2027105" cy="530937"/>
              </a:xfrm>
              <a:prstGeom prst="rect">
                <a:avLst/>
              </a:prstGeom>
              <a:blipFill>
                <a:blip r:embed="rId6"/>
                <a:stretch>
                  <a:fillRect/>
                </a:stretch>
              </a:blipFill>
              <a:ln>
                <a:solidFill>
                  <a:srgbClr val="B099EF"/>
                </a:solidFill>
              </a:ln>
              <a:effectLst>
                <a:outerShdw blurRad="149987" dist="250190" dir="8460000" algn="ctr">
                  <a:srgbClr val="000000">
                    <a:alpha val="28000"/>
                  </a:srgbClr>
                </a:outerShdw>
              </a:effectLst>
            </p:spPr>
            <p:txBody>
              <a:bodyPr/>
              <a:lstStyle/>
              <a:p>
                <a:r>
                  <a:rPr lang="en-US">
                    <a:noFill/>
                  </a:rPr>
                  <a:t> </a:t>
                </a:r>
              </a:p>
            </p:txBody>
          </p:sp>
        </mc:Fallback>
      </mc:AlternateContent>
      <p:sp>
        <p:nvSpPr>
          <p:cNvPr id="10" name="Rectangle 9">
            <a:extLst>
              <a:ext uri="{FF2B5EF4-FFF2-40B4-BE49-F238E27FC236}">
                <a16:creationId xmlns:a16="http://schemas.microsoft.com/office/drawing/2014/main" id="{7490034C-8262-4D48-A0F4-38B29695037B}"/>
              </a:ext>
            </a:extLst>
          </p:cNvPr>
          <p:cNvSpPr/>
          <p:nvPr/>
        </p:nvSpPr>
        <p:spPr>
          <a:xfrm>
            <a:off x="769468" y="2321768"/>
            <a:ext cx="1693868" cy="393881"/>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lumMod val="85000"/>
                    <a:lumOff val="15000"/>
                  </a:schemeClr>
                </a:solidFill>
              </a:rPr>
              <a:t>Best possible case</a:t>
            </a:r>
          </a:p>
        </p:txBody>
      </p:sp>
    </p:spTree>
    <p:extLst>
      <p:ext uri="{BB962C8B-B14F-4D97-AF65-F5344CB8AC3E}">
        <p14:creationId xmlns:p14="http://schemas.microsoft.com/office/powerpoint/2010/main" val="3129749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32A0-60B5-4B67-9AD1-C8745D515A94}"/>
              </a:ext>
            </a:extLst>
          </p:cNvPr>
          <p:cNvSpPr>
            <a:spLocks noGrp="1"/>
          </p:cNvSpPr>
          <p:nvPr>
            <p:ph type="title"/>
          </p:nvPr>
        </p:nvSpPr>
        <p:spPr/>
        <p:txBody>
          <a:bodyPr/>
          <a:lstStyle/>
          <a:p>
            <a:r>
              <a:rPr lang="en-US" sz="3200" dirty="0"/>
              <a:t>Applications</a:t>
            </a:r>
          </a:p>
        </p:txBody>
      </p:sp>
      <p:sp>
        <p:nvSpPr>
          <p:cNvPr id="3" name="Text Placeholder 2">
            <a:extLst>
              <a:ext uri="{FF2B5EF4-FFF2-40B4-BE49-F238E27FC236}">
                <a16:creationId xmlns:a16="http://schemas.microsoft.com/office/drawing/2014/main" id="{B0085E1D-C336-47D2-94A6-C16644A5EEE3}"/>
              </a:ext>
            </a:extLst>
          </p:cNvPr>
          <p:cNvSpPr>
            <a:spLocks noGrp="1"/>
          </p:cNvSpPr>
          <p:nvPr>
            <p:ph type="body" idx="1"/>
          </p:nvPr>
        </p:nvSpPr>
        <p:spPr>
          <a:xfrm>
            <a:off x="311700" y="1410855"/>
            <a:ext cx="8520600" cy="3444680"/>
          </a:xfrm>
        </p:spPr>
        <p:txBody>
          <a:bodyPr/>
          <a:lstStyle/>
          <a:p>
            <a:r>
              <a:rPr lang="en-US" u="sng" dirty="0"/>
              <a:t>Magnetometry</a:t>
            </a:r>
            <a:r>
              <a:rPr lang="en-US" dirty="0"/>
              <a:t>:  Magnetometry allows one to measure the magnetic field precisely by measuring the phase shift of the particles due to magnetic field(as particles are waves). If the particles are entangled, precision of this measurement will improve                 </a:t>
            </a:r>
            <a:r>
              <a:rPr lang="en-US" u="sng" dirty="0">
                <a:solidFill>
                  <a:srgbClr val="0070C0"/>
                </a:solidFill>
              </a:rPr>
              <a:t>Quantum enhanced magnetometry</a:t>
            </a:r>
          </a:p>
          <a:p>
            <a:endParaRPr lang="en-US" u="sng" dirty="0">
              <a:solidFill>
                <a:srgbClr val="0070C0"/>
              </a:solidFill>
            </a:endParaRPr>
          </a:p>
          <a:p>
            <a:r>
              <a:rPr lang="en-US" u="sng" dirty="0">
                <a:solidFill>
                  <a:schemeClr val="tx1"/>
                </a:solidFill>
              </a:rPr>
              <a:t>LIGO Gravitational wave detection:</a:t>
            </a:r>
            <a:r>
              <a:rPr lang="en-US" dirty="0">
                <a:solidFill>
                  <a:schemeClr val="tx1"/>
                </a:solidFill>
              </a:rPr>
              <a:t> To improve the sensitivity of laser light, it is prepared in squeezed state which is less sensitive to noise. Thus can perform precise measurement of the periodic distortion of space and time.</a:t>
            </a:r>
            <a:endParaRPr lang="en-US" u="sng" dirty="0">
              <a:solidFill>
                <a:schemeClr val="tx1"/>
              </a:solidFill>
            </a:endParaRPr>
          </a:p>
          <a:p>
            <a:pPr marL="114300" indent="0">
              <a:buNone/>
            </a:pPr>
            <a:endParaRPr lang="en-US" u="sng" dirty="0">
              <a:solidFill>
                <a:srgbClr val="0070C0"/>
              </a:solidFill>
            </a:endParaRPr>
          </a:p>
          <a:p>
            <a:r>
              <a:rPr lang="en-US" u="sng" dirty="0"/>
              <a:t>Thermometry</a:t>
            </a:r>
            <a:r>
              <a:rPr lang="en-US" dirty="0"/>
              <a:t> ..........</a:t>
            </a:r>
            <a:endParaRPr lang="en-US" u="sng" dirty="0">
              <a:solidFill>
                <a:srgbClr val="0070C0"/>
              </a:solidFill>
            </a:endParaRPr>
          </a:p>
        </p:txBody>
      </p:sp>
      <p:sp>
        <p:nvSpPr>
          <p:cNvPr id="4" name="Rectangle 3">
            <a:extLst>
              <a:ext uri="{FF2B5EF4-FFF2-40B4-BE49-F238E27FC236}">
                <a16:creationId xmlns:a16="http://schemas.microsoft.com/office/drawing/2014/main" id="{001613AC-6D3E-4CC9-A079-D61B3903373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5" name="Straight Connector 4">
            <a:extLst>
              <a:ext uri="{FF2B5EF4-FFF2-40B4-BE49-F238E27FC236}">
                <a16:creationId xmlns:a16="http://schemas.microsoft.com/office/drawing/2014/main" id="{BEB912C8-B33F-47B8-934C-A02B9D36CE01}"/>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BBAAC10-626B-4423-9BAD-2DA0632515D5}"/>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8" name="Arrow: Down 7">
            <a:extLst>
              <a:ext uri="{FF2B5EF4-FFF2-40B4-BE49-F238E27FC236}">
                <a16:creationId xmlns:a16="http://schemas.microsoft.com/office/drawing/2014/main" id="{1254114E-2473-4FDF-8ADE-0E3882B86F70}"/>
              </a:ext>
            </a:extLst>
          </p:cNvPr>
          <p:cNvSpPr/>
          <p:nvPr/>
        </p:nvSpPr>
        <p:spPr>
          <a:xfrm rot="16200000">
            <a:off x="3955318" y="2326855"/>
            <a:ext cx="124044" cy="61383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9" name="Google Shape;93;p19">
            <a:extLst>
              <a:ext uri="{FF2B5EF4-FFF2-40B4-BE49-F238E27FC236}">
                <a16:creationId xmlns:a16="http://schemas.microsoft.com/office/drawing/2014/main" id="{DB458AC0-6A10-4763-A954-AE19DF1CFDDC}"/>
              </a:ext>
            </a:extLst>
          </p:cNvPr>
          <p:cNvSpPr txBox="1">
            <a:spLocks/>
          </p:cNvSpPr>
          <p:nvPr/>
        </p:nvSpPr>
        <p:spPr>
          <a:xfrm>
            <a:off x="248091" y="503171"/>
            <a:ext cx="2473844"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3000" dirty="0">
              <a:solidFill>
                <a:schemeClr val="tx1"/>
              </a:solidFill>
            </a:endParaRPr>
          </a:p>
        </p:txBody>
      </p:sp>
    </p:spTree>
    <p:extLst>
      <p:ext uri="{BB962C8B-B14F-4D97-AF65-F5344CB8AC3E}">
        <p14:creationId xmlns:p14="http://schemas.microsoft.com/office/powerpoint/2010/main" val="1320876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512700" y="630865"/>
            <a:ext cx="8118600" cy="2785235"/>
          </a:xfrm>
          <a:prstGeom prst="rect">
            <a:avLst/>
          </a:prstGeom>
        </p:spPr>
        <p:txBody>
          <a:bodyPr spcFirstLastPara="1" wrap="square" lIns="91425" tIns="91425" rIns="91425" bIns="91425" anchor="b" anchorCtr="0">
            <a:noAutofit/>
          </a:bodyPr>
          <a:lstStyle/>
          <a:p>
            <a:r>
              <a:rPr lang="en-US" sz="5400" dirty="0"/>
              <a:t>Noisy Quantum Channels and their effects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282826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Quantum Noise</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9" name="Google Shape;93;p19">
            <a:extLst>
              <a:ext uri="{FF2B5EF4-FFF2-40B4-BE49-F238E27FC236}">
                <a16:creationId xmlns:a16="http://schemas.microsoft.com/office/drawing/2014/main" id="{ABC36AC3-E289-488C-A6CD-7307889EF7DD}"/>
              </a:ext>
            </a:extLst>
          </p:cNvPr>
          <p:cNvSpPr txBox="1">
            <a:spLocks/>
          </p:cNvSpPr>
          <p:nvPr/>
        </p:nvSpPr>
        <p:spPr>
          <a:xfrm>
            <a:off x="3985436" y="908096"/>
            <a:ext cx="1173128" cy="635192"/>
          </a:xfrm>
          <a:prstGeom prst="rect">
            <a:avLst/>
          </a:prstGeom>
          <a:ln>
            <a:solidFill>
              <a:srgbClr val="9273E9"/>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Noise</a:t>
            </a: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006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282826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Quantum Noise</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9" name="Google Shape;93;p19">
            <a:extLst>
              <a:ext uri="{FF2B5EF4-FFF2-40B4-BE49-F238E27FC236}">
                <a16:creationId xmlns:a16="http://schemas.microsoft.com/office/drawing/2014/main" id="{ABC36AC3-E289-488C-A6CD-7307889EF7DD}"/>
              </a:ext>
            </a:extLst>
          </p:cNvPr>
          <p:cNvSpPr txBox="1">
            <a:spLocks/>
          </p:cNvSpPr>
          <p:nvPr/>
        </p:nvSpPr>
        <p:spPr>
          <a:xfrm>
            <a:off x="3985436" y="908096"/>
            <a:ext cx="1173128" cy="635192"/>
          </a:xfrm>
          <a:prstGeom prst="rect">
            <a:avLst/>
          </a:prstGeom>
          <a:ln>
            <a:solidFill>
              <a:srgbClr val="9273E9"/>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Noise</a:t>
            </a:r>
          </a:p>
        </p:txBody>
      </p:sp>
      <p:sp>
        <p:nvSpPr>
          <p:cNvPr id="8" name="Arrow: Down 7">
            <a:extLst>
              <a:ext uri="{FF2B5EF4-FFF2-40B4-BE49-F238E27FC236}">
                <a16:creationId xmlns:a16="http://schemas.microsoft.com/office/drawing/2014/main" id="{3D1C9FB8-1AE8-4623-8CEF-808E814F9D45}"/>
              </a:ext>
            </a:extLst>
          </p:cNvPr>
          <p:cNvSpPr/>
          <p:nvPr/>
        </p:nvSpPr>
        <p:spPr>
          <a:xfrm rot="2796535">
            <a:off x="3618032" y="1526401"/>
            <a:ext cx="126876" cy="79041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3F774C5-E671-43FD-B860-711B824BCCBA}"/>
              </a:ext>
            </a:extLst>
          </p:cNvPr>
          <p:cNvSpPr/>
          <p:nvPr/>
        </p:nvSpPr>
        <p:spPr>
          <a:xfrm rot="18872726">
            <a:off x="5431125" y="1531871"/>
            <a:ext cx="124055" cy="77947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26B56E-A30C-4F49-86CB-10EF1DE543AA}"/>
              </a:ext>
            </a:extLst>
          </p:cNvPr>
          <p:cNvSpPr/>
          <p:nvPr/>
        </p:nvSpPr>
        <p:spPr>
          <a:xfrm>
            <a:off x="1562222" y="2115466"/>
            <a:ext cx="1580706"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COHERENT</a:t>
            </a: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4FAB2A-454C-4064-A9B4-14B332CB57B4}"/>
              </a:ext>
            </a:extLst>
          </p:cNvPr>
          <p:cNvSpPr/>
          <p:nvPr/>
        </p:nvSpPr>
        <p:spPr>
          <a:xfrm>
            <a:off x="6001072" y="2115466"/>
            <a:ext cx="1746519"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INCOHERENT</a:t>
            </a:r>
          </a:p>
        </p:txBody>
      </p:sp>
    </p:spTree>
    <p:extLst>
      <p:ext uri="{BB962C8B-B14F-4D97-AF65-F5344CB8AC3E}">
        <p14:creationId xmlns:p14="http://schemas.microsoft.com/office/powerpoint/2010/main" val="1783320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2828262"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Quantum Noise</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9" name="Google Shape;93;p19">
            <a:extLst>
              <a:ext uri="{FF2B5EF4-FFF2-40B4-BE49-F238E27FC236}">
                <a16:creationId xmlns:a16="http://schemas.microsoft.com/office/drawing/2014/main" id="{ABC36AC3-E289-488C-A6CD-7307889EF7DD}"/>
              </a:ext>
            </a:extLst>
          </p:cNvPr>
          <p:cNvSpPr txBox="1">
            <a:spLocks/>
          </p:cNvSpPr>
          <p:nvPr/>
        </p:nvSpPr>
        <p:spPr>
          <a:xfrm>
            <a:off x="3985436" y="908096"/>
            <a:ext cx="1173128" cy="635192"/>
          </a:xfrm>
          <a:prstGeom prst="rect">
            <a:avLst/>
          </a:prstGeom>
          <a:ln>
            <a:solidFill>
              <a:srgbClr val="9273E9"/>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tx1"/>
                </a:solidFill>
              </a:rPr>
              <a:t>Noise</a:t>
            </a:r>
          </a:p>
        </p:txBody>
      </p:sp>
      <p:sp>
        <p:nvSpPr>
          <p:cNvPr id="8" name="Arrow: Down 7">
            <a:extLst>
              <a:ext uri="{FF2B5EF4-FFF2-40B4-BE49-F238E27FC236}">
                <a16:creationId xmlns:a16="http://schemas.microsoft.com/office/drawing/2014/main" id="{3D1C9FB8-1AE8-4623-8CEF-808E814F9D45}"/>
              </a:ext>
            </a:extLst>
          </p:cNvPr>
          <p:cNvSpPr/>
          <p:nvPr/>
        </p:nvSpPr>
        <p:spPr>
          <a:xfrm rot="2796535">
            <a:off x="3618032" y="1526401"/>
            <a:ext cx="126876" cy="79041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3F774C5-E671-43FD-B860-711B824BCCBA}"/>
              </a:ext>
            </a:extLst>
          </p:cNvPr>
          <p:cNvSpPr/>
          <p:nvPr/>
        </p:nvSpPr>
        <p:spPr>
          <a:xfrm rot="18872726">
            <a:off x="5431125" y="1531871"/>
            <a:ext cx="124055" cy="77947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26B56E-A30C-4F49-86CB-10EF1DE543AA}"/>
              </a:ext>
            </a:extLst>
          </p:cNvPr>
          <p:cNvSpPr/>
          <p:nvPr/>
        </p:nvSpPr>
        <p:spPr>
          <a:xfrm>
            <a:off x="1562222" y="2115466"/>
            <a:ext cx="1580706"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COHERENT</a:t>
            </a:r>
          </a:p>
        </p:txBody>
      </p:sp>
      <p:sp>
        <p:nvSpPr>
          <p:cNvPr id="13" name="Rectangle 12">
            <a:extLst>
              <a:ext uri="{FF2B5EF4-FFF2-40B4-BE49-F238E27FC236}">
                <a16:creationId xmlns:a16="http://schemas.microsoft.com/office/drawing/2014/main" id="{B5EF6169-04FC-4FE4-B8EA-0C16541C7282}"/>
              </a:ext>
            </a:extLst>
          </p:cNvPr>
          <p:cNvSpPr/>
          <p:nvPr/>
        </p:nvSpPr>
        <p:spPr>
          <a:xfrm>
            <a:off x="555673" y="2967013"/>
            <a:ext cx="3593805" cy="214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Font typeface="Arial" panose="020B0604020202020204" pitchFamily="34" charset="0"/>
              <a:buChar char="•"/>
            </a:pPr>
            <a:r>
              <a:rPr lang="en-US" dirty="0">
                <a:solidFill>
                  <a:schemeClr val="tx1"/>
                </a:solidFill>
              </a:rPr>
              <a:t>Due to miscalibrations, crosstalk in hardware / experimental setup.</a:t>
            </a:r>
          </a:p>
          <a:p>
            <a:pPr marL="285750" indent="-285750" algn="ctr">
              <a:lnSpc>
                <a:spcPct val="150000"/>
              </a:lnSpc>
              <a:buFont typeface="Arial" panose="020B0604020202020204" pitchFamily="34" charset="0"/>
              <a:buChar char="•"/>
            </a:pPr>
            <a:endParaRPr lang="en-US" dirty="0">
              <a:solidFill>
                <a:schemeClr val="tx1"/>
              </a:solidFill>
            </a:endParaRPr>
          </a:p>
          <a:p>
            <a:pPr marL="285750" indent="-285750" algn="ctr">
              <a:lnSpc>
                <a:spcPct val="150000"/>
              </a:lnSpc>
              <a:buFont typeface="Arial" panose="020B0604020202020204" pitchFamily="34" charset="0"/>
              <a:buChar char="•"/>
            </a:pPr>
            <a:r>
              <a:rPr lang="en-US" dirty="0">
                <a:solidFill>
                  <a:schemeClr val="tx1"/>
                </a:solidFill>
              </a:rPr>
              <a:t>Maintains coherence, results in an under or over rotation</a:t>
            </a:r>
          </a:p>
          <a:p>
            <a:pPr marL="285750" indent="-285750" algn="ctr">
              <a:buFont typeface="Arial" panose="020B0604020202020204" pitchFamily="34" charset="0"/>
              <a:buChar char="•"/>
            </a:pPr>
            <a:endParaRPr lang="en-US" dirty="0">
              <a:solidFill>
                <a:schemeClr val="tx1"/>
              </a:solidFill>
            </a:endParaRPr>
          </a:p>
          <a:p>
            <a:pPr algn="ct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4FAB2A-454C-4064-A9B4-14B332CB57B4}"/>
              </a:ext>
            </a:extLst>
          </p:cNvPr>
          <p:cNvSpPr/>
          <p:nvPr/>
        </p:nvSpPr>
        <p:spPr>
          <a:xfrm>
            <a:off x="6001072" y="2115466"/>
            <a:ext cx="1746519"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INCOHERENT</a:t>
            </a:r>
          </a:p>
        </p:txBody>
      </p:sp>
      <p:sp>
        <p:nvSpPr>
          <p:cNvPr id="16" name="Rectangle 15">
            <a:extLst>
              <a:ext uri="{FF2B5EF4-FFF2-40B4-BE49-F238E27FC236}">
                <a16:creationId xmlns:a16="http://schemas.microsoft.com/office/drawing/2014/main" id="{881F46F2-50F5-41AD-BF97-27C51CD330B6}"/>
              </a:ext>
            </a:extLst>
          </p:cNvPr>
          <p:cNvSpPr/>
          <p:nvPr/>
        </p:nvSpPr>
        <p:spPr>
          <a:xfrm>
            <a:off x="5212732" y="2838728"/>
            <a:ext cx="3514508" cy="214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Font typeface="Arial" panose="020B0604020202020204" pitchFamily="34" charset="0"/>
              <a:buChar char="•"/>
            </a:pPr>
            <a:r>
              <a:rPr lang="en-US" dirty="0">
                <a:solidFill>
                  <a:schemeClr val="tx1"/>
                </a:solidFill>
              </a:rPr>
              <a:t>Due to interaction of physical system with noisy environment.</a:t>
            </a:r>
          </a:p>
          <a:p>
            <a:pPr marL="285750" indent="-285750" algn="ctr">
              <a:lnSpc>
                <a:spcPct val="150000"/>
              </a:lnSpc>
              <a:buFont typeface="Arial" panose="020B0604020202020204" pitchFamily="34" charset="0"/>
              <a:buChar char="•"/>
            </a:pPr>
            <a:endParaRPr lang="en-US" dirty="0">
              <a:solidFill>
                <a:schemeClr val="tx1"/>
              </a:solidFill>
            </a:endParaRPr>
          </a:p>
          <a:p>
            <a:pPr marL="285750" indent="-285750" algn="ctr">
              <a:lnSpc>
                <a:spcPct val="150000"/>
              </a:lnSpc>
              <a:buFont typeface="Arial" panose="020B0604020202020204" pitchFamily="34" charset="0"/>
              <a:buChar char="•"/>
            </a:pPr>
            <a:r>
              <a:rPr lang="en-US" dirty="0">
                <a:solidFill>
                  <a:schemeClr val="tx1"/>
                </a:solidFill>
              </a:rPr>
              <a:t>Doesn’t maintain quantum coherence</a:t>
            </a:r>
          </a:p>
          <a:p>
            <a:pPr marL="285750" indent="-285750" algn="ctr">
              <a:lnSpc>
                <a:spcPct val="150000"/>
              </a:lnSpc>
              <a:buFont typeface="Arial" panose="020B0604020202020204" pitchFamily="34" charset="0"/>
              <a:buChar char="•"/>
            </a:pPr>
            <a:r>
              <a:rPr lang="en-US" dirty="0">
                <a:solidFill>
                  <a:schemeClr val="tx1"/>
                </a:solidFill>
              </a:rPr>
              <a:t>Example: Depolarizing channel……... </a:t>
            </a:r>
          </a:p>
          <a:p>
            <a:pPr algn="ct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4227151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2" y="408311"/>
            <a:ext cx="500439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rPr>
              <a:t>Incoherent </a:t>
            </a:r>
            <a:r>
              <a:rPr lang="en-US" sz="3000" dirty="0">
                <a:solidFill>
                  <a:schemeClr val="tx1"/>
                </a:solidFill>
              </a:rPr>
              <a:t>Quantum Noise</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E73B2A3-E578-4CAA-9B7E-7EF0C3BF58BD}"/>
              </a:ext>
            </a:extLst>
          </p:cNvPr>
          <p:cNvSpPr/>
          <p:nvPr/>
        </p:nvSpPr>
        <p:spPr>
          <a:xfrm>
            <a:off x="575983" y="1398840"/>
            <a:ext cx="1632236" cy="516892"/>
          </a:xfrm>
          <a:prstGeom prst="rect">
            <a:avLst/>
          </a:prstGeom>
          <a:ln>
            <a:solidFill>
              <a:srgbClr val="C8C6E8"/>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Noisy channel / </a:t>
            </a:r>
          </a:p>
          <a:p>
            <a:pPr algn="ctr"/>
            <a:r>
              <a:rPr lang="en-US" sz="1600" dirty="0">
                <a:solidFill>
                  <a:schemeClr val="tx1"/>
                </a:solidFill>
              </a:rPr>
              <a:t>CPTP map</a:t>
            </a:r>
          </a:p>
        </p:txBody>
      </p:sp>
    </p:spTree>
    <p:extLst>
      <p:ext uri="{BB962C8B-B14F-4D97-AF65-F5344CB8AC3E}">
        <p14:creationId xmlns:p14="http://schemas.microsoft.com/office/powerpoint/2010/main" val="3356993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2" y="408311"/>
            <a:ext cx="500439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rPr>
              <a:t>Incoherent </a:t>
            </a:r>
            <a:r>
              <a:rPr lang="en-US" sz="3000" dirty="0">
                <a:solidFill>
                  <a:schemeClr val="tx1"/>
                </a:solidFill>
              </a:rPr>
              <a:t>Quantum Noise</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E73B2A3-E578-4CAA-9B7E-7EF0C3BF58BD}"/>
              </a:ext>
            </a:extLst>
          </p:cNvPr>
          <p:cNvSpPr/>
          <p:nvPr/>
        </p:nvSpPr>
        <p:spPr>
          <a:xfrm>
            <a:off x="575983" y="1398840"/>
            <a:ext cx="1632236" cy="516892"/>
          </a:xfrm>
          <a:prstGeom prst="rect">
            <a:avLst/>
          </a:prstGeom>
          <a:ln>
            <a:solidFill>
              <a:srgbClr val="C8C6E8"/>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Noisy channel / </a:t>
            </a:r>
          </a:p>
          <a:p>
            <a:pPr algn="ctr"/>
            <a:r>
              <a:rPr lang="en-US" sz="1600" dirty="0">
                <a:solidFill>
                  <a:schemeClr val="tx1"/>
                </a:solidFill>
              </a:rPr>
              <a:t>CPTP map</a:t>
            </a:r>
          </a:p>
        </p:txBody>
      </p:sp>
      <p:pic>
        <p:nvPicPr>
          <p:cNvPr id="23" name="Picture 22">
            <a:extLst>
              <a:ext uri="{FF2B5EF4-FFF2-40B4-BE49-F238E27FC236}">
                <a16:creationId xmlns:a16="http://schemas.microsoft.com/office/drawing/2014/main" id="{E7A68086-F2C9-4AF0-85A0-BA045890B44F}"/>
              </a:ext>
            </a:extLst>
          </p:cNvPr>
          <p:cNvPicPr>
            <a:picLocks noChangeAspect="1"/>
          </p:cNvPicPr>
          <p:nvPr/>
        </p:nvPicPr>
        <p:blipFill>
          <a:blip r:embed="rId2"/>
          <a:stretch>
            <a:fillRect/>
          </a:stretch>
        </p:blipFill>
        <p:spPr>
          <a:xfrm>
            <a:off x="3044427" y="1269021"/>
            <a:ext cx="3419952" cy="743054"/>
          </a:xfrm>
          <a:prstGeom prst="rect">
            <a:avLst/>
          </a:prstGeom>
          <a:ln>
            <a:solidFill>
              <a:schemeClr val="bg2">
                <a:lumMod val="20000"/>
                <a:lumOff val="8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4" name="Arrow: Right 23">
            <a:extLst>
              <a:ext uri="{FF2B5EF4-FFF2-40B4-BE49-F238E27FC236}">
                <a16:creationId xmlns:a16="http://schemas.microsoft.com/office/drawing/2014/main" id="{7215E769-848B-46C9-A53B-23B09F14A390}"/>
              </a:ext>
            </a:extLst>
          </p:cNvPr>
          <p:cNvSpPr/>
          <p:nvPr/>
        </p:nvSpPr>
        <p:spPr>
          <a:xfrm>
            <a:off x="2314353" y="1594074"/>
            <a:ext cx="602512" cy="1788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640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5AA7-9347-49B0-B8B8-83AFCF17DA11}"/>
              </a:ext>
            </a:extLst>
          </p:cNvPr>
          <p:cNvSpPr>
            <a:spLocks noGrp="1"/>
          </p:cNvSpPr>
          <p:nvPr>
            <p:ph type="title"/>
          </p:nvPr>
        </p:nvSpPr>
        <p:spPr>
          <a:xfrm>
            <a:off x="237147" y="1603157"/>
            <a:ext cx="4045200" cy="1333200"/>
          </a:xfrm>
        </p:spPr>
        <p:txBody>
          <a:bodyPr/>
          <a:lstStyle/>
          <a:p>
            <a:r>
              <a:rPr lang="en-US" sz="3200" dirty="0"/>
              <a:t>Bound Entangled or PPT entangled states</a:t>
            </a:r>
          </a:p>
        </p:txBody>
      </p:sp>
      <p:sp>
        <p:nvSpPr>
          <p:cNvPr id="3" name="Subtitle 2">
            <a:extLst>
              <a:ext uri="{FF2B5EF4-FFF2-40B4-BE49-F238E27FC236}">
                <a16:creationId xmlns:a16="http://schemas.microsoft.com/office/drawing/2014/main" id="{9EF00738-663F-4EC6-9689-4C2C3CC2DA7C}"/>
              </a:ext>
            </a:extLst>
          </p:cNvPr>
          <p:cNvSpPr>
            <a:spLocks noGrp="1"/>
          </p:cNvSpPr>
          <p:nvPr>
            <p:ph type="subTitle" idx="1"/>
          </p:nvPr>
        </p:nvSpPr>
        <p:spPr>
          <a:xfrm>
            <a:off x="4670270" y="1738913"/>
            <a:ext cx="4296522" cy="1345500"/>
          </a:xfrm>
        </p:spPr>
        <p:txBody>
          <a:bodyPr/>
          <a:lstStyle/>
          <a:p>
            <a:r>
              <a:rPr lang="en-US" b="1" i="1" dirty="0">
                <a:solidFill>
                  <a:schemeClr val="bg1"/>
                </a:solidFill>
              </a:rPr>
              <a:t>Theorem:</a:t>
            </a:r>
            <a:r>
              <a:rPr lang="en-US" i="1" dirty="0">
                <a:solidFill>
                  <a:schemeClr val="bg1"/>
                </a:solidFill>
              </a:rPr>
              <a:t>  </a:t>
            </a:r>
            <a:r>
              <a:rPr lang="en-US" sz="1600" dirty="0">
                <a:solidFill>
                  <a:schemeClr val="bg1"/>
                </a:solidFill>
              </a:rPr>
              <a:t>A higher dimensional PPT  </a:t>
            </a:r>
          </a:p>
          <a:p>
            <a:r>
              <a:rPr lang="en-US" sz="1600" dirty="0">
                <a:solidFill>
                  <a:schemeClr val="bg1"/>
                </a:solidFill>
              </a:rPr>
              <a:t> state (i.e. a state that remains positive</a:t>
            </a:r>
          </a:p>
          <a:p>
            <a:r>
              <a:rPr lang="en-US" sz="1600" dirty="0">
                <a:solidFill>
                  <a:schemeClr val="bg1"/>
                </a:solidFill>
              </a:rPr>
              <a:t>under partial transposition) cannot be</a:t>
            </a:r>
          </a:p>
          <a:p>
            <a:r>
              <a:rPr lang="en-US" sz="1600" dirty="0">
                <a:solidFill>
                  <a:schemeClr val="bg1"/>
                </a:solidFill>
              </a:rPr>
              <a:t>    distilled (pure entanglement can’t be extracted using distillation protocols).</a:t>
            </a:r>
            <a:r>
              <a:rPr lang="en-US" sz="1600" i="1" dirty="0">
                <a:solidFill>
                  <a:schemeClr val="bg1"/>
                </a:solidFill>
              </a:rPr>
              <a:t> </a:t>
            </a:r>
          </a:p>
        </p:txBody>
      </p:sp>
    </p:spTree>
    <p:extLst>
      <p:ext uri="{BB962C8B-B14F-4D97-AF65-F5344CB8AC3E}">
        <p14:creationId xmlns:p14="http://schemas.microsoft.com/office/powerpoint/2010/main" val="3528559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2" y="408311"/>
            <a:ext cx="500439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rPr>
              <a:t>Incoherent </a:t>
            </a:r>
            <a:r>
              <a:rPr lang="en-US" sz="3000" dirty="0">
                <a:solidFill>
                  <a:schemeClr val="tx1"/>
                </a:solidFill>
              </a:rPr>
              <a:t>Quantum Noise</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7E70FD-7958-460A-8172-267A887D9382}"/>
              </a:ext>
            </a:extLst>
          </p:cNvPr>
          <p:cNvSpPr/>
          <p:nvPr/>
        </p:nvSpPr>
        <p:spPr>
          <a:xfrm>
            <a:off x="3407214" y="2713586"/>
            <a:ext cx="2666757" cy="396165"/>
          </a:xfrm>
          <a:prstGeom prst="rect">
            <a:avLst/>
          </a:prstGeom>
          <a:ln>
            <a:solidFill>
              <a:srgbClr val="C8C6E8"/>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Depolarizing Noisy channel</a:t>
            </a:r>
          </a:p>
        </p:txBody>
      </p:sp>
      <p:sp>
        <p:nvSpPr>
          <p:cNvPr id="21" name="Rectangle 20">
            <a:extLst>
              <a:ext uri="{FF2B5EF4-FFF2-40B4-BE49-F238E27FC236}">
                <a16:creationId xmlns:a16="http://schemas.microsoft.com/office/drawing/2014/main" id="{6E73B2A3-E578-4CAA-9B7E-7EF0C3BF58BD}"/>
              </a:ext>
            </a:extLst>
          </p:cNvPr>
          <p:cNvSpPr/>
          <p:nvPr/>
        </p:nvSpPr>
        <p:spPr>
          <a:xfrm>
            <a:off x="575983" y="1398840"/>
            <a:ext cx="1632236" cy="516892"/>
          </a:xfrm>
          <a:prstGeom prst="rect">
            <a:avLst/>
          </a:prstGeom>
          <a:ln>
            <a:solidFill>
              <a:srgbClr val="C8C6E8"/>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Noisy channel / </a:t>
            </a:r>
          </a:p>
          <a:p>
            <a:pPr algn="ctr"/>
            <a:r>
              <a:rPr lang="en-US" sz="1600" dirty="0">
                <a:solidFill>
                  <a:schemeClr val="tx1"/>
                </a:solidFill>
              </a:rPr>
              <a:t>CPTP map</a:t>
            </a:r>
          </a:p>
        </p:txBody>
      </p:sp>
      <p:pic>
        <p:nvPicPr>
          <p:cNvPr id="23" name="Picture 22">
            <a:extLst>
              <a:ext uri="{FF2B5EF4-FFF2-40B4-BE49-F238E27FC236}">
                <a16:creationId xmlns:a16="http://schemas.microsoft.com/office/drawing/2014/main" id="{E7A68086-F2C9-4AF0-85A0-BA045890B44F}"/>
              </a:ext>
            </a:extLst>
          </p:cNvPr>
          <p:cNvPicPr>
            <a:picLocks noChangeAspect="1"/>
          </p:cNvPicPr>
          <p:nvPr/>
        </p:nvPicPr>
        <p:blipFill>
          <a:blip r:embed="rId2"/>
          <a:stretch>
            <a:fillRect/>
          </a:stretch>
        </p:blipFill>
        <p:spPr>
          <a:xfrm>
            <a:off x="3044427" y="1269021"/>
            <a:ext cx="3419952" cy="743054"/>
          </a:xfrm>
          <a:prstGeom prst="rect">
            <a:avLst/>
          </a:prstGeom>
          <a:ln>
            <a:solidFill>
              <a:schemeClr val="bg2">
                <a:lumMod val="20000"/>
                <a:lumOff val="8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4" name="Arrow: Right 23">
            <a:extLst>
              <a:ext uri="{FF2B5EF4-FFF2-40B4-BE49-F238E27FC236}">
                <a16:creationId xmlns:a16="http://schemas.microsoft.com/office/drawing/2014/main" id="{7215E769-848B-46C9-A53B-23B09F14A390}"/>
              </a:ext>
            </a:extLst>
          </p:cNvPr>
          <p:cNvSpPr/>
          <p:nvPr/>
        </p:nvSpPr>
        <p:spPr>
          <a:xfrm>
            <a:off x="2314353" y="1594074"/>
            <a:ext cx="602512" cy="1788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25EA7D79-6096-4997-A9D9-C423A4F1C6F9}"/>
              </a:ext>
            </a:extLst>
          </p:cNvPr>
          <p:cNvSpPr/>
          <p:nvPr/>
        </p:nvSpPr>
        <p:spPr>
          <a:xfrm>
            <a:off x="4572000" y="2125350"/>
            <a:ext cx="160495" cy="54129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470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2" y="408311"/>
            <a:ext cx="500439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rPr>
              <a:t>Incoherent </a:t>
            </a:r>
            <a:r>
              <a:rPr lang="en-US" sz="3000" dirty="0">
                <a:solidFill>
                  <a:schemeClr val="tx1"/>
                </a:solidFill>
              </a:rPr>
              <a:t>Quantum Noise</a:t>
            </a: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7E70FD-7958-460A-8172-267A887D9382}"/>
              </a:ext>
            </a:extLst>
          </p:cNvPr>
          <p:cNvSpPr/>
          <p:nvPr/>
        </p:nvSpPr>
        <p:spPr>
          <a:xfrm>
            <a:off x="3407214" y="2713586"/>
            <a:ext cx="2666757" cy="396165"/>
          </a:xfrm>
          <a:prstGeom prst="rect">
            <a:avLst/>
          </a:prstGeom>
          <a:ln>
            <a:solidFill>
              <a:srgbClr val="C8C6E8"/>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Depolarizing Noisy channel</a:t>
            </a:r>
          </a:p>
        </p:txBody>
      </p:sp>
      <p:sp>
        <p:nvSpPr>
          <p:cNvPr id="17" name="Rectangle 16">
            <a:extLst>
              <a:ext uri="{FF2B5EF4-FFF2-40B4-BE49-F238E27FC236}">
                <a16:creationId xmlns:a16="http://schemas.microsoft.com/office/drawing/2014/main" id="{8BAC0BE4-9780-4528-9688-45108B32CB54}"/>
              </a:ext>
            </a:extLst>
          </p:cNvPr>
          <p:cNvSpPr/>
          <p:nvPr/>
        </p:nvSpPr>
        <p:spPr>
          <a:xfrm>
            <a:off x="1392101" y="3351198"/>
            <a:ext cx="1407806"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Asymmetric</a:t>
            </a:r>
          </a:p>
        </p:txBody>
      </p:sp>
      <p:sp>
        <p:nvSpPr>
          <p:cNvPr id="18" name="Rectangle 17">
            <a:extLst>
              <a:ext uri="{FF2B5EF4-FFF2-40B4-BE49-F238E27FC236}">
                <a16:creationId xmlns:a16="http://schemas.microsoft.com/office/drawing/2014/main" id="{7B714432-E2F9-4D88-B6C7-2C2B2CACC859}"/>
              </a:ext>
            </a:extLst>
          </p:cNvPr>
          <p:cNvSpPr/>
          <p:nvPr/>
        </p:nvSpPr>
        <p:spPr>
          <a:xfrm>
            <a:off x="6681076" y="3351198"/>
            <a:ext cx="1297936" cy="465968"/>
          </a:xfrm>
          <a:prstGeom prst="rect">
            <a:avLst/>
          </a:prstGeom>
          <a:ln>
            <a:solidFill>
              <a:schemeClr val="accent1">
                <a:lumMod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Symmetric</a:t>
            </a:r>
          </a:p>
        </p:txBody>
      </p:sp>
      <p:sp>
        <p:nvSpPr>
          <p:cNvPr id="19" name="Arrow: Down 18">
            <a:extLst>
              <a:ext uri="{FF2B5EF4-FFF2-40B4-BE49-F238E27FC236}">
                <a16:creationId xmlns:a16="http://schemas.microsoft.com/office/drawing/2014/main" id="{DB901429-5A24-49E4-A540-FFD99330030B}"/>
              </a:ext>
            </a:extLst>
          </p:cNvPr>
          <p:cNvSpPr/>
          <p:nvPr/>
        </p:nvSpPr>
        <p:spPr>
          <a:xfrm rot="2796535">
            <a:off x="3032953" y="3020042"/>
            <a:ext cx="116902" cy="79041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B2665273-925E-4D7E-BC9C-01C0384C539D}"/>
              </a:ext>
            </a:extLst>
          </p:cNvPr>
          <p:cNvSpPr/>
          <p:nvPr/>
        </p:nvSpPr>
        <p:spPr>
          <a:xfrm rot="18872726">
            <a:off x="6333824" y="3029137"/>
            <a:ext cx="124055" cy="77947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E73B2A3-E578-4CAA-9B7E-7EF0C3BF58BD}"/>
              </a:ext>
            </a:extLst>
          </p:cNvPr>
          <p:cNvSpPr/>
          <p:nvPr/>
        </p:nvSpPr>
        <p:spPr>
          <a:xfrm>
            <a:off x="575983" y="1398840"/>
            <a:ext cx="1632236" cy="516892"/>
          </a:xfrm>
          <a:prstGeom prst="rect">
            <a:avLst/>
          </a:prstGeom>
          <a:ln>
            <a:solidFill>
              <a:srgbClr val="C8C6E8"/>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Noisy channel / </a:t>
            </a:r>
          </a:p>
          <a:p>
            <a:pPr algn="ctr"/>
            <a:r>
              <a:rPr lang="en-US" sz="1600" dirty="0">
                <a:solidFill>
                  <a:schemeClr val="tx1"/>
                </a:solidFill>
              </a:rPr>
              <a:t>CPTP map</a:t>
            </a:r>
          </a:p>
        </p:txBody>
      </p:sp>
      <p:pic>
        <p:nvPicPr>
          <p:cNvPr id="23" name="Picture 22">
            <a:extLst>
              <a:ext uri="{FF2B5EF4-FFF2-40B4-BE49-F238E27FC236}">
                <a16:creationId xmlns:a16="http://schemas.microsoft.com/office/drawing/2014/main" id="{E7A68086-F2C9-4AF0-85A0-BA045890B44F}"/>
              </a:ext>
            </a:extLst>
          </p:cNvPr>
          <p:cNvPicPr>
            <a:picLocks noChangeAspect="1"/>
          </p:cNvPicPr>
          <p:nvPr/>
        </p:nvPicPr>
        <p:blipFill>
          <a:blip r:embed="rId2"/>
          <a:stretch>
            <a:fillRect/>
          </a:stretch>
        </p:blipFill>
        <p:spPr>
          <a:xfrm>
            <a:off x="3044427" y="1269021"/>
            <a:ext cx="3419952" cy="743054"/>
          </a:xfrm>
          <a:prstGeom prst="rect">
            <a:avLst/>
          </a:prstGeom>
          <a:ln>
            <a:solidFill>
              <a:schemeClr val="bg2">
                <a:lumMod val="20000"/>
                <a:lumOff val="8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4" name="Arrow: Right 23">
            <a:extLst>
              <a:ext uri="{FF2B5EF4-FFF2-40B4-BE49-F238E27FC236}">
                <a16:creationId xmlns:a16="http://schemas.microsoft.com/office/drawing/2014/main" id="{7215E769-848B-46C9-A53B-23B09F14A390}"/>
              </a:ext>
            </a:extLst>
          </p:cNvPr>
          <p:cNvSpPr/>
          <p:nvPr/>
        </p:nvSpPr>
        <p:spPr>
          <a:xfrm>
            <a:off x="2314353" y="1594074"/>
            <a:ext cx="602512" cy="1788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25EA7D79-6096-4997-A9D9-C423A4F1C6F9}"/>
              </a:ext>
            </a:extLst>
          </p:cNvPr>
          <p:cNvSpPr/>
          <p:nvPr/>
        </p:nvSpPr>
        <p:spPr>
          <a:xfrm>
            <a:off x="4572000" y="2125350"/>
            <a:ext cx="160495" cy="54129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E00F9B9-CDE9-4AD8-9923-83F965B5426B}"/>
              </a:ext>
            </a:extLst>
          </p:cNvPr>
          <p:cNvPicPr>
            <a:picLocks noChangeAspect="1"/>
          </p:cNvPicPr>
          <p:nvPr/>
        </p:nvPicPr>
        <p:blipFill>
          <a:blip r:embed="rId3"/>
          <a:stretch>
            <a:fillRect/>
          </a:stretch>
        </p:blipFill>
        <p:spPr>
          <a:xfrm>
            <a:off x="228459" y="4138455"/>
            <a:ext cx="4125435" cy="516891"/>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9" name="Picture 28">
            <a:extLst>
              <a:ext uri="{FF2B5EF4-FFF2-40B4-BE49-F238E27FC236}">
                <a16:creationId xmlns:a16="http://schemas.microsoft.com/office/drawing/2014/main" id="{15735E04-A32C-4F2C-ABE8-3C57D567F8E5}"/>
              </a:ext>
            </a:extLst>
          </p:cNvPr>
          <p:cNvPicPr>
            <a:picLocks noChangeAspect="1"/>
          </p:cNvPicPr>
          <p:nvPr/>
        </p:nvPicPr>
        <p:blipFill>
          <a:blip r:embed="rId4"/>
          <a:stretch>
            <a:fillRect/>
          </a:stretch>
        </p:blipFill>
        <p:spPr>
          <a:xfrm>
            <a:off x="6135389" y="4124160"/>
            <a:ext cx="2519513" cy="531186"/>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294638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9">
            <a:extLst>
              <a:ext uri="{FF2B5EF4-FFF2-40B4-BE49-F238E27FC236}">
                <a16:creationId xmlns:a16="http://schemas.microsoft.com/office/drawing/2014/main" id="{9F25655E-5F20-4C26-B22F-3BACFF1FE758}"/>
              </a:ext>
            </a:extLst>
          </p:cNvPr>
          <p:cNvSpPr txBox="1">
            <a:spLocks/>
          </p:cNvSpPr>
          <p:nvPr/>
        </p:nvSpPr>
        <p:spPr>
          <a:xfrm>
            <a:off x="198473" y="408311"/>
            <a:ext cx="4506678"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rPr>
              <a:t>Results including noise</a:t>
            </a:r>
            <a:endParaRPr lang="en-US" sz="3000" dirty="0">
              <a:solidFill>
                <a:schemeClr val="tx1"/>
              </a:solidFill>
            </a:endParaRPr>
          </a:p>
        </p:txBody>
      </p:sp>
      <p:sp>
        <p:nvSpPr>
          <p:cNvPr id="3" name="Rectangle 2">
            <a:extLst>
              <a:ext uri="{FF2B5EF4-FFF2-40B4-BE49-F238E27FC236}">
                <a16:creationId xmlns:a16="http://schemas.microsoft.com/office/drawing/2014/main" id="{F2DB6BC4-B547-411A-B9E8-4A6E6AE539EB}"/>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4" name="Straight Connector 3">
            <a:extLst>
              <a:ext uri="{FF2B5EF4-FFF2-40B4-BE49-F238E27FC236}">
                <a16:creationId xmlns:a16="http://schemas.microsoft.com/office/drawing/2014/main" id="{08A2E99F-B57A-4570-A4CD-4A7C549CFB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3D69D45-442D-4331-972D-F209C3BE92D1}"/>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76BC33B2-2183-4682-9E39-E816E3C4CF8D}"/>
              </a:ext>
            </a:extLst>
          </p:cNvPr>
          <p:cNvSpPr/>
          <p:nvPr/>
        </p:nvSpPr>
        <p:spPr>
          <a:xfrm>
            <a:off x="0" y="4976635"/>
            <a:ext cx="9144000" cy="16686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10D6CD-F65A-46E7-A1EA-7EF459FA92CD}"/>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                            https://doi.org/10.3390/e23060685</a:t>
            </a:r>
          </a:p>
        </p:txBody>
      </p:sp>
      <p:sp>
        <p:nvSpPr>
          <p:cNvPr id="14" name="Rectangle 13">
            <a:extLst>
              <a:ext uri="{FF2B5EF4-FFF2-40B4-BE49-F238E27FC236}">
                <a16:creationId xmlns:a16="http://schemas.microsoft.com/office/drawing/2014/main" id="{A40D161C-B152-4205-9084-8B60EC375D9A}"/>
              </a:ext>
            </a:extLst>
          </p:cNvPr>
          <p:cNvSpPr/>
          <p:nvPr/>
        </p:nvSpPr>
        <p:spPr>
          <a:xfrm>
            <a:off x="751367" y="2899144"/>
            <a:ext cx="3728484" cy="183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E0BD5CD-8575-4F4C-AFAF-2832A2446E72}"/>
              </a:ext>
            </a:extLst>
          </p:cNvPr>
          <p:cNvPicPr>
            <a:picLocks noChangeAspect="1"/>
          </p:cNvPicPr>
          <p:nvPr/>
        </p:nvPicPr>
        <p:blipFill>
          <a:blip r:embed="rId2"/>
          <a:stretch>
            <a:fillRect/>
          </a:stretch>
        </p:blipFill>
        <p:spPr>
          <a:xfrm>
            <a:off x="751367" y="1176669"/>
            <a:ext cx="5635257" cy="183604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2" name="Picture 11">
            <a:extLst>
              <a:ext uri="{FF2B5EF4-FFF2-40B4-BE49-F238E27FC236}">
                <a16:creationId xmlns:a16="http://schemas.microsoft.com/office/drawing/2014/main" id="{3BFA1510-6E1C-44B9-BA34-5FEB6645C62A}"/>
              </a:ext>
            </a:extLst>
          </p:cNvPr>
          <p:cNvPicPr>
            <a:picLocks noChangeAspect="1"/>
          </p:cNvPicPr>
          <p:nvPr/>
        </p:nvPicPr>
        <p:blipFill>
          <a:blip r:embed="rId3"/>
          <a:stretch>
            <a:fillRect/>
          </a:stretch>
        </p:blipFill>
        <p:spPr>
          <a:xfrm>
            <a:off x="751367" y="3146995"/>
            <a:ext cx="5635257" cy="172980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Arrow: Down 14">
            <a:extLst>
              <a:ext uri="{FF2B5EF4-FFF2-40B4-BE49-F238E27FC236}">
                <a16:creationId xmlns:a16="http://schemas.microsoft.com/office/drawing/2014/main" id="{A6419606-9D2B-4E3E-BFCA-F6ADE0373B5B}"/>
              </a:ext>
            </a:extLst>
          </p:cNvPr>
          <p:cNvSpPr/>
          <p:nvPr/>
        </p:nvSpPr>
        <p:spPr>
          <a:xfrm rot="6815407">
            <a:off x="6790580" y="2031147"/>
            <a:ext cx="170120" cy="90598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1AD61927-5C4F-40F8-8ED5-5B79A330AA00}"/>
              </a:ext>
            </a:extLst>
          </p:cNvPr>
          <p:cNvSpPr/>
          <p:nvPr/>
        </p:nvSpPr>
        <p:spPr>
          <a:xfrm rot="4048007">
            <a:off x="6809277" y="3073356"/>
            <a:ext cx="170120" cy="90598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0420779-4AC6-4658-BE72-95E893D57290}"/>
              </a:ext>
            </a:extLst>
          </p:cNvPr>
          <p:cNvSpPr/>
          <p:nvPr/>
        </p:nvSpPr>
        <p:spPr>
          <a:xfrm>
            <a:off x="7435702" y="2700393"/>
            <a:ext cx="1375145" cy="611535"/>
          </a:xfrm>
          <a:prstGeom prst="rect">
            <a:avLst/>
          </a:prstGeom>
          <a:ln>
            <a:solidFill>
              <a:schemeClr val="accent4">
                <a:lumMod val="20000"/>
                <a:lumOff val="8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a total 3 sequences</a:t>
            </a:r>
            <a:r>
              <a:rPr lang="en-US" dirty="0"/>
              <a:t> </a:t>
            </a:r>
          </a:p>
        </p:txBody>
      </p:sp>
      <p:cxnSp>
        <p:nvCxnSpPr>
          <p:cNvPr id="28" name="Straight Arrow Connector 27">
            <a:extLst>
              <a:ext uri="{FF2B5EF4-FFF2-40B4-BE49-F238E27FC236}">
                <a16:creationId xmlns:a16="http://schemas.microsoft.com/office/drawing/2014/main" id="{E8BBA47A-B1CD-4797-B00C-3AB7C83BB4FD}"/>
              </a:ext>
            </a:extLst>
          </p:cNvPr>
          <p:cNvCxnSpPr/>
          <p:nvPr/>
        </p:nvCxnSpPr>
        <p:spPr>
          <a:xfrm>
            <a:off x="6443331" y="2013097"/>
            <a:ext cx="9250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6DCAFFF4-0D1F-44C5-8690-950711E235A1}"/>
                  </a:ext>
                </a:extLst>
              </p:cNvPr>
              <p:cNvSpPr/>
              <p:nvPr/>
            </p:nvSpPr>
            <p:spPr>
              <a:xfrm>
                <a:off x="7435702" y="1742010"/>
                <a:ext cx="1531088" cy="569324"/>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a:t>
                </a:r>
                <a14:m>
                  <m:oMath xmlns:m="http://schemas.openxmlformats.org/officeDocument/2006/math">
                    <m:r>
                      <a:rPr lang="en-US" sz="1400" b="0" i="1" smtClean="0">
                        <a:solidFill>
                          <a:schemeClr val="tx1"/>
                        </a:solidFill>
                        <a:latin typeface="Cambria Math" panose="02040503050406030204" pitchFamily="18" charset="0"/>
                      </a:rPr>
                      <m:t> </m:t>
                    </m:r>
                    <m:r>
                      <a:rPr lang="en-US" sz="1400" b="0" i="1">
                        <a:solidFill>
                          <a:schemeClr val="tx1"/>
                        </a:solidFill>
                        <a:latin typeface="Cambria Math" panose="02040503050406030204" pitchFamily="18" charset="0"/>
                      </a:rPr>
                      <m:t>⊗</m:t>
                    </m:r>
                    <m:r>
                      <a:rPr lang="en-US" sz="1400" b="0" i="0" smtClean="0">
                        <a:solidFill>
                          <a:schemeClr val="tx1"/>
                        </a:solidFill>
                        <a:latin typeface="Cambria Math" panose="02040503050406030204" pitchFamily="18" charset="0"/>
                      </a:rPr>
                      <m:t>3</m:t>
                    </m:r>
                  </m:oMath>
                </a14:m>
                <a:r>
                  <a:rPr lang="en-US" dirty="0">
                    <a:solidFill>
                      <a:schemeClr val="tx1"/>
                    </a:solidFill>
                  </a:rPr>
                  <a:t> and 4</a:t>
                </a:r>
                <a14:m>
                  <m:oMath xmlns:m="http://schemas.openxmlformats.org/officeDocument/2006/math">
                    <m:r>
                      <a:rPr lang="en-US" b="0"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4</m:t>
                    </m:r>
                  </m:oMath>
                </a14:m>
                <a:endParaRPr lang="en-US" dirty="0">
                  <a:solidFill>
                    <a:schemeClr val="tx1"/>
                  </a:solidFill>
                </a:endParaRPr>
              </a:p>
              <a:p>
                <a:pPr algn="ctr"/>
                <a:r>
                  <a:rPr lang="en-US" sz="1400" dirty="0">
                    <a:solidFill>
                      <a:schemeClr val="tx1"/>
                    </a:solidFill>
                  </a:rPr>
                  <a:t>respectively</a:t>
                </a:r>
              </a:p>
            </p:txBody>
          </p:sp>
        </mc:Choice>
        <mc:Fallback xmlns="">
          <p:sp>
            <p:nvSpPr>
              <p:cNvPr id="30" name="Rectangle 29">
                <a:extLst>
                  <a:ext uri="{FF2B5EF4-FFF2-40B4-BE49-F238E27FC236}">
                    <a16:creationId xmlns:a16="http://schemas.microsoft.com/office/drawing/2014/main" id="{6DCAFFF4-0D1F-44C5-8690-950711E235A1}"/>
                  </a:ext>
                </a:extLst>
              </p:cNvPr>
              <p:cNvSpPr>
                <a:spLocks noRot="1" noChangeAspect="1" noMove="1" noResize="1" noEditPoints="1" noAdjustHandles="1" noChangeArrowheads="1" noChangeShapeType="1" noTextEdit="1"/>
              </p:cNvSpPr>
              <p:nvPr/>
            </p:nvSpPr>
            <p:spPr>
              <a:xfrm>
                <a:off x="7435702" y="1742010"/>
                <a:ext cx="1531088" cy="569324"/>
              </a:xfrm>
              <a:prstGeom prst="rect">
                <a:avLst/>
              </a:prstGeom>
              <a:blipFill>
                <a:blip r:embed="rId4"/>
                <a:stretch>
                  <a:fillRect b="-4124"/>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6CDEDB5-3E08-4493-A1C1-A419F2730375}"/>
                  </a:ext>
                </a:extLst>
              </p:cNvPr>
              <p:cNvSpPr/>
              <p:nvPr/>
            </p:nvSpPr>
            <p:spPr>
              <a:xfrm>
                <a:off x="7435702" y="3778508"/>
                <a:ext cx="1531088" cy="524406"/>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11</a:t>
                </a:r>
                <a14:m>
                  <m:oMath xmlns:m="http://schemas.openxmlformats.org/officeDocument/2006/math">
                    <m:r>
                      <a:rPr lang="en-US" sz="1050" b="1" i="1" smtClean="0">
                        <a:solidFill>
                          <a:schemeClr val="tx1"/>
                        </a:solidFill>
                        <a:latin typeface="Cambria Math" panose="02040503050406030204" pitchFamily="18" charset="0"/>
                      </a:rPr>
                      <m:t> </m:t>
                    </m:r>
                    <m:r>
                      <a:rPr lang="en-US" sz="1050" b="1" i="1">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𝟏𝟏</m:t>
                    </m:r>
                  </m:oMath>
                </a14:m>
                <a:r>
                  <a:rPr lang="en-US" sz="1050" b="1" dirty="0">
                    <a:solidFill>
                      <a:schemeClr val="tx1"/>
                    </a:solidFill>
                  </a:rPr>
                  <a:t> and 12</a:t>
                </a:r>
                <a14:m>
                  <m:oMath xmlns:m="http://schemas.openxmlformats.org/officeDocument/2006/math">
                    <m:r>
                      <a:rPr lang="en-US" sz="1050" b="1" i="1">
                        <a:solidFill>
                          <a:schemeClr val="tx1"/>
                        </a:solidFill>
                        <a:latin typeface="Cambria Math" panose="02040503050406030204" pitchFamily="18" charset="0"/>
                      </a:rPr>
                      <m:t> ⊗</m:t>
                    </m:r>
                    <m:r>
                      <a:rPr lang="en-US" sz="1050" b="1" i="1" smtClean="0">
                        <a:solidFill>
                          <a:schemeClr val="tx1"/>
                        </a:solidFill>
                        <a:latin typeface="Cambria Math" panose="02040503050406030204" pitchFamily="18" charset="0"/>
                      </a:rPr>
                      <m:t>𝟏𝟐</m:t>
                    </m:r>
                  </m:oMath>
                </a14:m>
                <a:endParaRPr lang="en-US" sz="1050" b="1" dirty="0">
                  <a:solidFill>
                    <a:schemeClr val="tx1"/>
                  </a:solidFill>
                </a:endParaRPr>
              </a:p>
              <a:p>
                <a:pPr algn="ctr"/>
                <a:r>
                  <a:rPr lang="en-US" sz="1050" b="1" dirty="0">
                    <a:solidFill>
                      <a:schemeClr val="tx1"/>
                    </a:solidFill>
                  </a:rPr>
                  <a:t>respectively</a:t>
                </a:r>
              </a:p>
            </p:txBody>
          </p:sp>
        </mc:Choice>
        <mc:Fallback xmlns="">
          <p:sp>
            <p:nvSpPr>
              <p:cNvPr id="31" name="Rectangle 30">
                <a:extLst>
                  <a:ext uri="{FF2B5EF4-FFF2-40B4-BE49-F238E27FC236}">
                    <a16:creationId xmlns:a16="http://schemas.microsoft.com/office/drawing/2014/main" id="{56CDEDB5-3E08-4493-A1C1-A419F2730375}"/>
                  </a:ext>
                </a:extLst>
              </p:cNvPr>
              <p:cNvSpPr>
                <a:spLocks noRot="1" noChangeAspect="1" noMove="1" noResize="1" noEditPoints="1" noAdjustHandles="1" noChangeArrowheads="1" noChangeShapeType="1" noTextEdit="1"/>
              </p:cNvSpPr>
              <p:nvPr/>
            </p:nvSpPr>
            <p:spPr>
              <a:xfrm>
                <a:off x="7435702" y="3778508"/>
                <a:ext cx="1531088" cy="524406"/>
              </a:xfrm>
              <a:prstGeom prst="rect">
                <a:avLst/>
              </a:prstGeom>
              <a:blipFill>
                <a:blip r:embed="rId5"/>
                <a:stretch>
                  <a:fillRect/>
                </a:stretch>
              </a:blipFill>
              <a:ln>
                <a:solidFill>
                  <a:srgbClr val="002060"/>
                </a:solidFill>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86D16CA0-DE5E-4E74-9A11-9AD7F962BAFB}"/>
              </a:ext>
            </a:extLst>
          </p:cNvPr>
          <p:cNvCxnSpPr/>
          <p:nvPr/>
        </p:nvCxnSpPr>
        <p:spPr>
          <a:xfrm>
            <a:off x="6453939" y="4063170"/>
            <a:ext cx="9250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19895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3" name="Text Placeholder 2">
            <a:extLst>
              <a:ext uri="{FF2B5EF4-FFF2-40B4-BE49-F238E27FC236}">
                <a16:creationId xmlns:a16="http://schemas.microsoft.com/office/drawing/2014/main" id="{1617D040-5E5B-42CE-BB3C-2EEA33CE6455}"/>
              </a:ext>
            </a:extLst>
          </p:cNvPr>
          <p:cNvSpPr>
            <a:spLocks noGrp="1"/>
          </p:cNvSpPr>
          <p:nvPr>
            <p:ph type="body" idx="1"/>
          </p:nvPr>
        </p:nvSpPr>
        <p:spPr>
          <a:xfrm>
            <a:off x="297523" y="836428"/>
            <a:ext cx="6656170" cy="4139609"/>
          </a:xfrm>
        </p:spPr>
        <p:txBody>
          <a:bodyPr/>
          <a:lstStyle/>
          <a:p>
            <a:pPr algn="l"/>
            <a:endParaRPr lang="en-US" b="0" i="0" dirty="0">
              <a:solidFill>
                <a:srgbClr val="222222"/>
              </a:solidFill>
              <a:effectLst/>
              <a:latin typeface="Arial" panose="020B0604020202020204" pitchFamily="34" charset="0"/>
            </a:endParaRPr>
          </a:p>
          <a:p>
            <a:pPr algn="l"/>
            <a:endParaRPr lang="en-US" dirty="0">
              <a:solidFill>
                <a:srgbClr val="222222"/>
              </a:solidFill>
              <a:latin typeface="Arial" panose="020B0604020202020204" pitchFamily="34" charset="0"/>
            </a:endParaRPr>
          </a:p>
          <a:p>
            <a:pPr algn="l">
              <a:lnSpc>
                <a:spcPct val="150000"/>
              </a:lnSpc>
            </a:pPr>
            <a:r>
              <a:rPr lang="en-US" b="0" i="0" dirty="0" err="1">
                <a:solidFill>
                  <a:srgbClr val="222222"/>
                </a:solidFill>
                <a:effectLst/>
                <a:latin typeface="Arial" panose="020B0604020202020204" pitchFamily="34" charset="0"/>
              </a:rPr>
              <a:t>QuApps</a:t>
            </a:r>
            <a:r>
              <a:rPr lang="en-US" b="0" i="0" dirty="0">
                <a:solidFill>
                  <a:srgbClr val="222222"/>
                </a:solidFill>
                <a:effectLst/>
                <a:latin typeface="Arial" panose="020B0604020202020204" pitchFamily="34" charset="0"/>
              </a:rPr>
              <a:t> 2021 (</a:t>
            </a:r>
            <a:r>
              <a:rPr lang="en-US" b="0" i="0" dirty="0">
                <a:solidFill>
                  <a:srgbClr val="212529"/>
                </a:solidFill>
                <a:effectLst/>
                <a:latin typeface="-apple-system"/>
              </a:rPr>
              <a:t>International Conference on Applications of Quantum Technologies</a:t>
            </a:r>
            <a:r>
              <a:rPr lang="en-US" b="0" i="0" dirty="0">
                <a:solidFill>
                  <a:srgbClr val="222222"/>
                </a:solidFill>
                <a:effectLst/>
                <a:latin typeface="Arial" panose="020B0604020202020204" pitchFamily="34" charset="0"/>
              </a:rPr>
              <a:t>).</a:t>
            </a:r>
          </a:p>
          <a:p>
            <a:pPr marL="139700" indent="0" algn="l">
              <a:lnSpc>
                <a:spcPct val="150000"/>
              </a:lnSpc>
              <a:buNone/>
            </a:pPr>
            <a:endParaRPr lang="en-US" b="0" i="0" dirty="0">
              <a:solidFill>
                <a:srgbClr val="222222"/>
              </a:solidFill>
              <a:effectLst/>
              <a:latin typeface="Arial" panose="020B0604020202020204" pitchFamily="34" charset="0"/>
            </a:endParaRPr>
          </a:p>
          <a:p>
            <a:pPr algn="l">
              <a:lnSpc>
                <a:spcPct val="150000"/>
              </a:lnSpc>
            </a:pPr>
            <a:r>
              <a:rPr lang="en-US" b="0" i="0" dirty="0">
                <a:solidFill>
                  <a:srgbClr val="222222"/>
                </a:solidFill>
                <a:effectLst/>
                <a:latin typeface="Arial" panose="020B0604020202020204" pitchFamily="34" charset="0"/>
              </a:rPr>
              <a:t>IEEE international conference for quantum computing (among one of the 30 posters selected from all over the world).</a:t>
            </a:r>
          </a:p>
          <a:p>
            <a:pPr marL="139700" indent="0" algn="l">
              <a:lnSpc>
                <a:spcPct val="150000"/>
              </a:lnSpc>
              <a:buNone/>
            </a:pPr>
            <a:endParaRPr lang="en-US" b="0" i="0" dirty="0">
              <a:solidFill>
                <a:srgbClr val="222222"/>
              </a:solidFill>
              <a:effectLst/>
              <a:latin typeface="Arial" panose="020B0604020202020204" pitchFamily="34" charset="0"/>
            </a:endParaRPr>
          </a:p>
          <a:p>
            <a:pPr algn="l">
              <a:lnSpc>
                <a:spcPct val="150000"/>
              </a:lnSpc>
            </a:pPr>
            <a:r>
              <a:rPr lang="en-US" b="0" i="0" dirty="0">
                <a:solidFill>
                  <a:srgbClr val="202124"/>
                </a:solidFill>
                <a:effectLst/>
                <a:latin typeface="Google Sans"/>
              </a:rPr>
              <a:t>WE-Heraeus-Seminar, an international seminar on "Sensing with Quantum Light“.</a:t>
            </a:r>
          </a:p>
          <a:p>
            <a:pPr algn="l">
              <a:lnSpc>
                <a:spcPct val="150000"/>
              </a:lnSpc>
            </a:pPr>
            <a:endParaRPr lang="en-US" dirty="0">
              <a:solidFill>
                <a:srgbClr val="202124"/>
              </a:solidFill>
              <a:latin typeface="Google Sans"/>
            </a:endParaRPr>
          </a:p>
          <a:p>
            <a:pPr algn="l">
              <a:lnSpc>
                <a:spcPct val="150000"/>
              </a:lnSpc>
            </a:pPr>
            <a:r>
              <a:rPr lang="en-US" dirty="0">
                <a:solidFill>
                  <a:srgbClr val="222222"/>
                </a:solidFill>
                <a:effectLst/>
                <a:latin typeface="Arial" panose="020B0604020202020204" pitchFamily="34" charset="0"/>
              </a:rPr>
              <a:t>Institute of Physics Singapore (IPS meeting 2021) annual international conference.</a:t>
            </a:r>
          </a:p>
          <a:p>
            <a:endParaRPr lang="en-US" dirty="0"/>
          </a:p>
        </p:txBody>
      </p:sp>
      <p:sp>
        <p:nvSpPr>
          <p:cNvPr id="9" name="Google Shape;93;p19">
            <a:extLst>
              <a:ext uri="{FF2B5EF4-FFF2-40B4-BE49-F238E27FC236}">
                <a16:creationId xmlns:a16="http://schemas.microsoft.com/office/drawing/2014/main" id="{A4B68761-38F4-417A-B9DD-9DE8411DC904}"/>
              </a:ext>
            </a:extLst>
          </p:cNvPr>
          <p:cNvSpPr txBox="1">
            <a:spLocks/>
          </p:cNvSpPr>
          <p:nvPr/>
        </p:nvSpPr>
        <p:spPr>
          <a:xfrm>
            <a:off x="191385" y="408311"/>
            <a:ext cx="5826643" cy="627375"/>
          </a:xfrm>
          <a:prstGeom prst="rect">
            <a:avLst/>
          </a:prstGeom>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700" dirty="0">
                <a:solidFill>
                  <a:schemeClr val="tx1"/>
                </a:solidFill>
              </a:rPr>
              <a:t>Selected in International conferences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8A8D-B34C-4015-A0DE-B8055271E076}"/>
              </a:ext>
            </a:extLst>
          </p:cNvPr>
          <p:cNvSpPr>
            <a:spLocks noGrp="1"/>
          </p:cNvSpPr>
          <p:nvPr>
            <p:ph type="title"/>
          </p:nvPr>
        </p:nvSpPr>
        <p:spPr>
          <a:xfrm>
            <a:off x="1481470" y="2195852"/>
            <a:ext cx="6181060" cy="951384"/>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sz="4000" dirty="0"/>
              <a:t>THANK YOU SO MUCH!</a:t>
            </a:r>
          </a:p>
        </p:txBody>
      </p:sp>
    </p:spTree>
    <p:extLst>
      <p:ext uri="{BB962C8B-B14F-4D97-AF65-F5344CB8AC3E}">
        <p14:creationId xmlns:p14="http://schemas.microsoft.com/office/powerpoint/2010/main" val="306850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439345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Experimental Realization</a:t>
            </a:r>
            <a:endParaRPr dirty="0"/>
          </a:p>
        </p:txBody>
      </p:sp>
      <p:sp>
        <p:nvSpPr>
          <p:cNvPr id="94" name="Google Shape;94;p19"/>
          <p:cNvSpPr txBox="1">
            <a:spLocks noGrp="1"/>
          </p:cNvSpPr>
          <p:nvPr>
            <p:ph type="body" idx="1"/>
          </p:nvPr>
        </p:nvSpPr>
        <p:spPr>
          <a:xfrm>
            <a:off x="537787" y="1468408"/>
            <a:ext cx="3551460" cy="2340420"/>
          </a:xfrm>
          <a:prstGeom prst="rect">
            <a:avLst/>
          </a:prstGeom>
          <a:ln>
            <a:solidFill>
              <a:srgbClr val="7030A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spcFirstLastPara="1" wrap="square" lIns="91425" tIns="91425" rIns="91425" bIns="91425" anchor="t" anchorCtr="0">
            <a:noAutofit/>
          </a:bodyPr>
          <a:lstStyle/>
          <a:p>
            <a:pPr marL="412750" indent="-285750">
              <a:buSzPts val="1600"/>
            </a:pPr>
            <a:r>
              <a:rPr lang="en-US" dirty="0"/>
              <a:t>Various convex sets of quantum states represented by circles: (P) PPT states, (M) states that are not useful for metrology, (S) separable states, (L) states with a local hidden variable model. (grey area) Metrologically useful PPT states. Such states are in P\M, where “\” denotes the difference between two sets.</a:t>
            </a:r>
            <a:endParaRPr dirty="0"/>
          </a:p>
        </p:txBody>
      </p:sp>
      <p:sp>
        <p:nvSpPr>
          <p:cNvPr id="10" name="Rectangle 9">
            <a:extLst>
              <a:ext uri="{FF2B5EF4-FFF2-40B4-BE49-F238E27FC236}">
                <a16:creationId xmlns:a16="http://schemas.microsoft.com/office/drawing/2014/main" id="{73E252E8-2993-493A-98E4-B6E114E58ED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11" name="Straight Connector 10">
            <a:extLst>
              <a:ext uri="{FF2B5EF4-FFF2-40B4-BE49-F238E27FC236}">
                <a16:creationId xmlns:a16="http://schemas.microsoft.com/office/drawing/2014/main" id="{02425ABE-E20C-40AF-95D1-786F31A690F5}"/>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C0D6031-8DDB-4E01-977C-9A52720CDB1B}"/>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A7F3F56-4619-4AC8-A34D-7FB05CF231BD}"/>
              </a:ext>
            </a:extLst>
          </p:cNvPr>
          <p:cNvSpPr/>
          <p:nvPr/>
        </p:nvSpPr>
        <p:spPr>
          <a:xfrm>
            <a:off x="0" y="4980467"/>
            <a:ext cx="9144000" cy="16303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FF832D-007F-48FA-B135-02F443366EF2}"/>
              </a:ext>
            </a:extLst>
          </p:cNvPr>
          <p:cNvSpPr/>
          <p:nvPr/>
        </p:nvSpPr>
        <p:spPr>
          <a:xfrm>
            <a:off x="4705150" y="4980467"/>
            <a:ext cx="4382143" cy="16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222222"/>
                </a:solidFill>
                <a:effectLst/>
                <a:latin typeface="Helvetica Neue"/>
              </a:rPr>
              <a:t>https://doi.org/10.1103/PhysRevLett.120.020506</a:t>
            </a:r>
            <a:endParaRPr lang="en-US" sz="1100" b="1" i="1" dirty="0">
              <a:solidFill>
                <a:schemeClr val="tx1"/>
              </a:solidFill>
            </a:endParaRPr>
          </a:p>
        </p:txBody>
      </p:sp>
      <p:pic>
        <p:nvPicPr>
          <p:cNvPr id="3" name="Picture 2">
            <a:extLst>
              <a:ext uri="{FF2B5EF4-FFF2-40B4-BE49-F238E27FC236}">
                <a16:creationId xmlns:a16="http://schemas.microsoft.com/office/drawing/2014/main" id="{89A140EC-76C2-481D-8DF2-53844A144A32}"/>
              </a:ext>
            </a:extLst>
          </p:cNvPr>
          <p:cNvPicPr>
            <a:picLocks noChangeAspect="1"/>
          </p:cNvPicPr>
          <p:nvPr/>
        </p:nvPicPr>
        <p:blipFill>
          <a:blip r:embed="rId3"/>
          <a:stretch>
            <a:fillRect/>
          </a:stretch>
        </p:blipFill>
        <p:spPr>
          <a:xfrm>
            <a:off x="5636745" y="1253190"/>
            <a:ext cx="3027665" cy="2707173"/>
          </a:xfrm>
          <a:prstGeom prst="rect">
            <a:avLst/>
          </a:prstGeom>
          <a:ln>
            <a:solidFill>
              <a:schemeClr val="accent1">
                <a:lumMod val="2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Arrow: Right 3">
            <a:extLst>
              <a:ext uri="{FF2B5EF4-FFF2-40B4-BE49-F238E27FC236}">
                <a16:creationId xmlns:a16="http://schemas.microsoft.com/office/drawing/2014/main" id="{2E9D7110-A6EE-40FC-9837-D688B1354564}"/>
              </a:ext>
            </a:extLst>
          </p:cNvPr>
          <p:cNvSpPr/>
          <p:nvPr/>
        </p:nvSpPr>
        <p:spPr>
          <a:xfrm>
            <a:off x="4352633" y="2525261"/>
            <a:ext cx="1020726" cy="16303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50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( 2×2 and 2×3)</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0901321-E2F8-4AF4-B1C3-F3F582A809FD}"/>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7" name="Straight Connector 6">
            <a:extLst>
              <a:ext uri="{FF2B5EF4-FFF2-40B4-BE49-F238E27FC236}">
                <a16:creationId xmlns:a16="http://schemas.microsoft.com/office/drawing/2014/main" id="{23FC65A9-A5F8-41A4-B255-54A435A45F6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E00F268-F86A-44F4-BCF1-078736D00028}"/>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27F3DC58-F2E0-4285-8553-CA09352C4470}"/>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92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( 2×2 and 2×3)</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sp>
        <p:nvSpPr>
          <p:cNvPr id="13" name="Rectangle 12">
            <a:extLst>
              <a:ext uri="{FF2B5EF4-FFF2-40B4-BE49-F238E27FC236}">
                <a16:creationId xmlns:a16="http://schemas.microsoft.com/office/drawing/2014/main" id="{4C8D5BE6-B445-4C51-98E5-E06CD81FA487}"/>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14" name="Straight Connector 13">
            <a:extLst>
              <a:ext uri="{FF2B5EF4-FFF2-40B4-BE49-F238E27FC236}">
                <a16:creationId xmlns:a16="http://schemas.microsoft.com/office/drawing/2014/main" id="{72DCE662-F145-4F69-A0C1-20F738F3C8D3}"/>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252FF14-90F9-4B21-B91A-5640256F1E46}"/>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FB13291-3B46-48DE-BE17-43CD42ADA8FF}"/>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30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( 2×2 and 2×3)</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sp>
        <p:nvSpPr>
          <p:cNvPr id="15" name="Rectangle 14">
            <a:extLst>
              <a:ext uri="{FF2B5EF4-FFF2-40B4-BE49-F238E27FC236}">
                <a16:creationId xmlns:a16="http://schemas.microsoft.com/office/drawing/2014/main" id="{7738893C-4411-4788-A49F-B6555DA86BF5}"/>
              </a:ext>
            </a:extLst>
          </p:cNvPr>
          <p:cNvSpPr/>
          <p:nvPr/>
        </p:nvSpPr>
        <p:spPr>
          <a:xfrm>
            <a:off x="7021186" y="4262861"/>
            <a:ext cx="1388043" cy="492849"/>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18" name="Rectangle 17">
            <a:extLst>
              <a:ext uri="{FF2B5EF4-FFF2-40B4-BE49-F238E27FC236}">
                <a16:creationId xmlns:a16="http://schemas.microsoft.com/office/drawing/2014/main" id="{A211F22E-2F3D-45FC-A16B-A3A06B440B6B}"/>
              </a:ext>
            </a:extLst>
          </p:cNvPr>
          <p:cNvSpPr/>
          <p:nvPr/>
        </p:nvSpPr>
        <p:spPr>
          <a:xfrm>
            <a:off x="2278732" y="4263280"/>
            <a:ext cx="1321984" cy="538605"/>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SEPARABLE </a:t>
            </a:r>
          </a:p>
          <a:p>
            <a:pPr algn="ctr"/>
            <a:r>
              <a:rPr lang="en-US" sz="1500" dirty="0">
                <a:solidFill>
                  <a:schemeClr val="tx1"/>
                </a:solidFill>
              </a:rPr>
              <a:t>STATE</a:t>
            </a:r>
          </a:p>
        </p:txBody>
      </p:sp>
      <p:sp>
        <p:nvSpPr>
          <p:cNvPr id="27" name="Arrow: Down 26">
            <a:extLst>
              <a:ext uri="{FF2B5EF4-FFF2-40B4-BE49-F238E27FC236}">
                <a16:creationId xmlns:a16="http://schemas.microsoft.com/office/drawing/2014/main" id="{E608B607-940C-42FB-84CC-17DC559E480D}"/>
              </a:ext>
            </a:extLst>
          </p:cNvPr>
          <p:cNvSpPr/>
          <p:nvPr/>
        </p:nvSpPr>
        <p:spPr>
          <a:xfrm>
            <a:off x="7715207" y="3655516"/>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5D86929-C8B3-4AA4-AF96-446BFF4AAA5F}"/>
              </a:ext>
            </a:extLst>
          </p:cNvPr>
          <p:cNvSpPr/>
          <p:nvPr/>
        </p:nvSpPr>
        <p:spPr>
          <a:xfrm>
            <a:off x="2866207" y="3660168"/>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666F7B-1C82-4BB2-B44D-8E60D45EF0D9}"/>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16" name="Straight Connector 15">
            <a:extLst>
              <a:ext uri="{FF2B5EF4-FFF2-40B4-BE49-F238E27FC236}">
                <a16:creationId xmlns:a16="http://schemas.microsoft.com/office/drawing/2014/main" id="{B94BAFE9-E911-43D3-B30F-4A775B22087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32A30A7-446B-4CEA-90E3-F37D50F10778}"/>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DFF84887-8E81-4712-9A91-92D9E596F688}"/>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928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7BC54-C348-49B0-B1A8-79F56DA9C035}"/>
              </a:ext>
            </a:extLst>
          </p:cNvPr>
          <p:cNvSpPr/>
          <p:nvPr/>
        </p:nvSpPr>
        <p:spPr>
          <a:xfrm>
            <a:off x="334305" y="462117"/>
            <a:ext cx="3401267" cy="452283"/>
          </a:xfrm>
          <a:prstGeom prst="rect">
            <a:avLst/>
          </a:prstGeom>
          <a:solidFill>
            <a:srgbClr val="CCFF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PPT ENTANGLED STATES</a:t>
            </a:r>
          </a:p>
        </p:txBody>
      </p:sp>
      <p:sp>
        <p:nvSpPr>
          <p:cNvPr id="3" name="Rectangle: Rounded Corners 2">
            <a:extLst>
              <a:ext uri="{FF2B5EF4-FFF2-40B4-BE49-F238E27FC236}">
                <a16:creationId xmlns:a16="http://schemas.microsoft.com/office/drawing/2014/main" id="{5CA7224A-B727-44AE-9E36-F7B00BD11CB1}"/>
              </a:ext>
            </a:extLst>
          </p:cNvPr>
          <p:cNvSpPr/>
          <p:nvPr/>
        </p:nvSpPr>
        <p:spPr>
          <a:xfrm>
            <a:off x="1483360" y="1446599"/>
            <a:ext cx="1655135" cy="318976"/>
          </a:xfrm>
          <a:prstGeom prst="roundRect">
            <a:avLst/>
          </a:prstGeom>
          <a:solidFill>
            <a:srgbClr val="B099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PPT CRITERIA</a:t>
            </a:r>
          </a:p>
        </p:txBody>
      </p:sp>
      <p:sp>
        <p:nvSpPr>
          <p:cNvPr id="4" name="Rectangle 3">
            <a:extLst>
              <a:ext uri="{FF2B5EF4-FFF2-40B4-BE49-F238E27FC236}">
                <a16:creationId xmlns:a16="http://schemas.microsoft.com/office/drawing/2014/main" id="{3EB30B11-33E8-4DBF-9740-17538CEDF0BE}"/>
              </a:ext>
            </a:extLst>
          </p:cNvPr>
          <p:cNvSpPr/>
          <p:nvPr/>
        </p:nvSpPr>
        <p:spPr>
          <a:xfrm>
            <a:off x="4158982" y="1230609"/>
            <a:ext cx="2317897" cy="726634"/>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Bipartite Quantum states</a:t>
            </a:r>
          </a:p>
          <a:p>
            <a:pPr algn="ctr"/>
            <a:r>
              <a:rPr lang="en-US" sz="1500" b="1" dirty="0">
                <a:solidFill>
                  <a:schemeClr val="tx1"/>
                </a:solidFill>
              </a:rPr>
              <a:t>( 2×2 and 2×3)</a:t>
            </a:r>
          </a:p>
        </p:txBody>
      </p:sp>
      <p:cxnSp>
        <p:nvCxnSpPr>
          <p:cNvPr id="5" name="Straight Arrow Connector 4">
            <a:extLst>
              <a:ext uri="{FF2B5EF4-FFF2-40B4-BE49-F238E27FC236}">
                <a16:creationId xmlns:a16="http://schemas.microsoft.com/office/drawing/2014/main" id="{52F0C604-0E92-433B-809A-8420C6AA357B}"/>
              </a:ext>
            </a:extLst>
          </p:cNvPr>
          <p:cNvCxnSpPr>
            <a:cxnSpLocks/>
          </p:cNvCxnSpPr>
          <p:nvPr/>
        </p:nvCxnSpPr>
        <p:spPr>
          <a:xfrm>
            <a:off x="3242929" y="1616042"/>
            <a:ext cx="81161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6C1AC880-B9E7-4591-A483-9642D435E7DB}"/>
              </a:ext>
            </a:extLst>
          </p:cNvPr>
          <p:cNvSpPr/>
          <p:nvPr/>
        </p:nvSpPr>
        <p:spPr>
          <a:xfrm rot="2648820">
            <a:off x="3494604" y="1755529"/>
            <a:ext cx="186672"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2D618E9-293E-4667-8DA5-3F6EFB5F41BA}"/>
              </a:ext>
            </a:extLst>
          </p:cNvPr>
          <p:cNvSpPr/>
          <p:nvPr/>
        </p:nvSpPr>
        <p:spPr>
          <a:xfrm rot="19006071">
            <a:off x="6985347" y="1776598"/>
            <a:ext cx="174319" cy="159030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27A9D9-FE89-4577-AE14-A26FD1385D51}"/>
              </a:ext>
            </a:extLst>
          </p:cNvPr>
          <p:cNvSpPr/>
          <p:nvPr/>
        </p:nvSpPr>
        <p:spPr>
          <a:xfrm>
            <a:off x="2583711" y="3210790"/>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PPT</a:t>
            </a:r>
          </a:p>
        </p:txBody>
      </p:sp>
      <p:sp>
        <p:nvSpPr>
          <p:cNvPr id="12" name="Rectangle 11">
            <a:extLst>
              <a:ext uri="{FF2B5EF4-FFF2-40B4-BE49-F238E27FC236}">
                <a16:creationId xmlns:a16="http://schemas.microsoft.com/office/drawing/2014/main" id="{FC5BCCAC-4159-44D0-8833-6037299FAEB0}"/>
              </a:ext>
            </a:extLst>
          </p:cNvPr>
          <p:cNvSpPr/>
          <p:nvPr/>
        </p:nvSpPr>
        <p:spPr>
          <a:xfrm>
            <a:off x="7404901" y="3222044"/>
            <a:ext cx="659218" cy="318976"/>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NPT</a:t>
            </a:r>
          </a:p>
        </p:txBody>
      </p:sp>
      <p:cxnSp>
        <p:nvCxnSpPr>
          <p:cNvPr id="14" name="Straight Arrow Connector 13">
            <a:extLst>
              <a:ext uri="{FF2B5EF4-FFF2-40B4-BE49-F238E27FC236}">
                <a16:creationId xmlns:a16="http://schemas.microsoft.com/office/drawing/2014/main" id="{66639FE1-34B3-4CC8-89F2-3FC116D06CC0}"/>
              </a:ext>
            </a:extLst>
          </p:cNvPr>
          <p:cNvCxnSpPr>
            <a:cxnSpLocks/>
          </p:cNvCxnSpPr>
          <p:nvPr/>
        </p:nvCxnSpPr>
        <p:spPr>
          <a:xfrm flipH="1">
            <a:off x="7017237" y="2350572"/>
            <a:ext cx="4975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7738893C-4411-4788-A49F-B6555DA86BF5}"/>
              </a:ext>
            </a:extLst>
          </p:cNvPr>
          <p:cNvSpPr/>
          <p:nvPr/>
        </p:nvSpPr>
        <p:spPr>
          <a:xfrm>
            <a:off x="7021186" y="4262861"/>
            <a:ext cx="1388043" cy="492849"/>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ENTANGLED </a:t>
            </a:r>
          </a:p>
          <a:p>
            <a:pPr algn="ctr"/>
            <a:r>
              <a:rPr lang="en-US" sz="1500" dirty="0">
                <a:solidFill>
                  <a:schemeClr val="tx1"/>
                </a:solidFill>
              </a:rPr>
              <a:t>STATE</a:t>
            </a:r>
          </a:p>
        </p:txBody>
      </p:sp>
      <p:sp>
        <p:nvSpPr>
          <p:cNvPr id="17" name="Rectangle: Rounded Corners 16">
            <a:extLst>
              <a:ext uri="{FF2B5EF4-FFF2-40B4-BE49-F238E27FC236}">
                <a16:creationId xmlns:a16="http://schemas.microsoft.com/office/drawing/2014/main" id="{EDCA7553-D12E-4A2D-9E82-B76955764E0A}"/>
              </a:ext>
            </a:extLst>
          </p:cNvPr>
          <p:cNvSpPr/>
          <p:nvPr/>
        </p:nvSpPr>
        <p:spPr>
          <a:xfrm>
            <a:off x="5387162" y="3641071"/>
            <a:ext cx="1348155" cy="351805"/>
          </a:xfrm>
          <a:prstGeom prst="roundRect">
            <a:avLst/>
          </a:prstGeom>
          <a:solidFill>
            <a:srgbClr val="61E9F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DISTILLABLE</a:t>
            </a:r>
          </a:p>
        </p:txBody>
      </p:sp>
      <p:sp>
        <p:nvSpPr>
          <p:cNvPr id="18" name="Rectangle 17">
            <a:extLst>
              <a:ext uri="{FF2B5EF4-FFF2-40B4-BE49-F238E27FC236}">
                <a16:creationId xmlns:a16="http://schemas.microsoft.com/office/drawing/2014/main" id="{A211F22E-2F3D-45FC-A16B-A3A06B440B6B}"/>
              </a:ext>
            </a:extLst>
          </p:cNvPr>
          <p:cNvSpPr/>
          <p:nvPr/>
        </p:nvSpPr>
        <p:spPr>
          <a:xfrm>
            <a:off x="2278732" y="4263280"/>
            <a:ext cx="1321984" cy="538605"/>
          </a:xfrm>
          <a:prstGeom prst="rect">
            <a:avLst/>
          </a:prstGeom>
          <a:solidFill>
            <a:srgbClr val="D6FE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SEPARABLE </a:t>
            </a:r>
          </a:p>
          <a:p>
            <a:pPr algn="ctr"/>
            <a:r>
              <a:rPr lang="en-US" sz="1500" dirty="0">
                <a:solidFill>
                  <a:schemeClr val="tx1"/>
                </a:solidFill>
              </a:rPr>
              <a:t>STATE</a:t>
            </a:r>
          </a:p>
        </p:txBody>
      </p:sp>
      <p:sp>
        <p:nvSpPr>
          <p:cNvPr id="24" name="Rectangle: Rounded Corners 23">
            <a:extLst>
              <a:ext uri="{FF2B5EF4-FFF2-40B4-BE49-F238E27FC236}">
                <a16:creationId xmlns:a16="http://schemas.microsoft.com/office/drawing/2014/main" id="{4C4AE73F-AC0B-4FA6-BCBF-30945C14C80D}"/>
              </a:ext>
            </a:extLst>
          </p:cNvPr>
          <p:cNvSpPr/>
          <p:nvPr/>
        </p:nvSpPr>
        <p:spPr>
          <a:xfrm>
            <a:off x="699001" y="3127143"/>
            <a:ext cx="1026430" cy="486600"/>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 Classical   </a:t>
            </a:r>
          </a:p>
          <a:p>
            <a:pPr algn="ctr"/>
            <a:r>
              <a:rPr lang="en-US" dirty="0">
                <a:solidFill>
                  <a:srgbClr val="002060"/>
                </a:solidFill>
              </a:rPr>
              <a:t> in nature</a:t>
            </a:r>
          </a:p>
        </p:txBody>
      </p:sp>
      <p:cxnSp>
        <p:nvCxnSpPr>
          <p:cNvPr id="26" name="Straight Arrow Connector 25">
            <a:extLst>
              <a:ext uri="{FF2B5EF4-FFF2-40B4-BE49-F238E27FC236}">
                <a16:creationId xmlns:a16="http://schemas.microsoft.com/office/drawing/2014/main" id="{65ED0528-F81D-47E5-AA98-5FC19DC6B73D}"/>
              </a:ext>
            </a:extLst>
          </p:cNvPr>
          <p:cNvCxnSpPr>
            <a:cxnSpLocks/>
          </p:cNvCxnSpPr>
          <p:nvPr/>
        </p:nvCxnSpPr>
        <p:spPr>
          <a:xfrm flipH="1" flipV="1">
            <a:off x="6545905" y="4042395"/>
            <a:ext cx="378825" cy="466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Arrow: Down 26">
            <a:extLst>
              <a:ext uri="{FF2B5EF4-FFF2-40B4-BE49-F238E27FC236}">
                <a16:creationId xmlns:a16="http://schemas.microsoft.com/office/drawing/2014/main" id="{E608B607-940C-42FB-84CC-17DC559E480D}"/>
              </a:ext>
            </a:extLst>
          </p:cNvPr>
          <p:cNvSpPr/>
          <p:nvPr/>
        </p:nvSpPr>
        <p:spPr>
          <a:xfrm>
            <a:off x="7715207" y="3655516"/>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5D86929-C8B3-4AA4-AF96-446BFF4AAA5F}"/>
              </a:ext>
            </a:extLst>
          </p:cNvPr>
          <p:cNvSpPr/>
          <p:nvPr/>
        </p:nvSpPr>
        <p:spPr>
          <a:xfrm>
            <a:off x="2866207" y="3660168"/>
            <a:ext cx="94225" cy="49284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9B9780D3-B216-4905-88AF-47479251EBEF}"/>
              </a:ext>
            </a:extLst>
          </p:cNvPr>
          <p:cNvCxnSpPr>
            <a:cxnSpLocks/>
          </p:cNvCxnSpPr>
          <p:nvPr/>
        </p:nvCxnSpPr>
        <p:spPr>
          <a:xfrm flipH="1" flipV="1">
            <a:off x="1483360" y="3655516"/>
            <a:ext cx="735911" cy="607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4CB7B3F-C417-4363-9284-637DF77DD544}"/>
              </a:ext>
            </a:extLst>
          </p:cNvPr>
          <p:cNvSpPr/>
          <p:nvPr/>
        </p:nvSpPr>
        <p:spPr>
          <a:xfrm>
            <a:off x="0" y="0"/>
            <a:ext cx="9144000" cy="1630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rgbClr val="002060"/>
                </a:solidFill>
              </a:rPr>
              <a:t>Arunava Majumder (IITKGP)                         Quantum Metrology                            September 6, 2021</a:t>
            </a:r>
          </a:p>
        </p:txBody>
      </p:sp>
      <p:cxnSp>
        <p:nvCxnSpPr>
          <p:cNvPr id="21" name="Straight Connector 20">
            <a:extLst>
              <a:ext uri="{FF2B5EF4-FFF2-40B4-BE49-F238E27FC236}">
                <a16:creationId xmlns:a16="http://schemas.microsoft.com/office/drawing/2014/main" id="{F5B69233-7AB8-40EF-B94D-196D866270BB}"/>
              </a:ext>
            </a:extLst>
          </p:cNvPr>
          <p:cNvCxnSpPr/>
          <p:nvPr/>
        </p:nvCxnSpPr>
        <p:spPr>
          <a:xfrm>
            <a:off x="3437860" y="0"/>
            <a:ext cx="0" cy="16303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0045A40-90AE-4ED9-9CF4-596CC73C5A74}"/>
              </a:ext>
            </a:extLst>
          </p:cNvPr>
          <p:cNvCxnSpPr/>
          <p:nvPr/>
        </p:nvCxnSpPr>
        <p:spPr>
          <a:xfrm>
            <a:off x="6326372" y="0"/>
            <a:ext cx="0" cy="163032"/>
          </a:xfrm>
          <a:prstGeom prst="line">
            <a:avLst/>
          </a:prstGeom>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160FD7B1-EE7D-4959-9E73-3EC48918FC10}"/>
              </a:ext>
            </a:extLst>
          </p:cNvPr>
          <p:cNvSpPr/>
          <p:nvPr/>
        </p:nvSpPr>
        <p:spPr>
          <a:xfrm>
            <a:off x="7589302" y="2181227"/>
            <a:ext cx="949634" cy="318976"/>
          </a:xfrm>
          <a:prstGeom prst="ellipse">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NOISE</a:t>
            </a:r>
          </a:p>
        </p:txBody>
      </p:sp>
      <p:sp>
        <p:nvSpPr>
          <p:cNvPr id="25" name="Rectangle 24">
            <a:extLst>
              <a:ext uri="{FF2B5EF4-FFF2-40B4-BE49-F238E27FC236}">
                <a16:creationId xmlns:a16="http://schemas.microsoft.com/office/drawing/2014/main" id="{0AA042C3-E798-4263-99A6-740B1DFAC8A0}"/>
              </a:ext>
            </a:extLst>
          </p:cNvPr>
          <p:cNvSpPr/>
          <p:nvPr/>
        </p:nvSpPr>
        <p:spPr>
          <a:xfrm>
            <a:off x="0" y="5025657"/>
            <a:ext cx="9144000" cy="1178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346235"/>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2261</TotalTime>
  <Words>2840</Words>
  <Application>Microsoft Office PowerPoint</Application>
  <PresentationFormat>On-screen Show (16:9)</PresentationFormat>
  <Paragraphs>408</Paragraphs>
  <Slides>55</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Old Standard TT</vt:lpstr>
      <vt:lpstr>Helvetica Neue</vt:lpstr>
      <vt:lpstr>Calibri</vt:lpstr>
      <vt:lpstr>Cambria Math</vt:lpstr>
      <vt:lpstr>Candara Bold Italic</vt:lpstr>
      <vt:lpstr>-apple-system</vt:lpstr>
      <vt:lpstr>Google Sans</vt:lpstr>
      <vt:lpstr>Paperback</vt:lpstr>
      <vt:lpstr>PowerPoint Presentation</vt:lpstr>
      <vt:lpstr>PowerPoint Presentation</vt:lpstr>
      <vt:lpstr>PowerPoint Presentation</vt:lpstr>
      <vt:lpstr>Quantum Foundation and information</vt:lpstr>
      <vt:lpstr>Bound Entangled or PPT entangled states</vt:lpstr>
      <vt:lpstr>PowerPoint Presentation</vt:lpstr>
      <vt:lpstr>PowerPoint Presentation</vt:lpstr>
      <vt:lpstr>PowerPoint Presentation</vt:lpstr>
      <vt:lpstr>PowerPoint Presentation</vt:lpstr>
      <vt:lpstr>PowerPoint Presentation</vt:lpstr>
      <vt:lpstr>PowerPoint Presentation</vt:lpstr>
      <vt:lpstr>Quantum Metrology</vt:lpstr>
      <vt:lpstr> METROLOGY:  The science of measurement</vt:lpstr>
      <vt:lpstr>General procedure of Measurements</vt:lpstr>
      <vt:lpstr>Classical lower bound to Measurements </vt:lpstr>
      <vt:lpstr>Classical lower bound to Measurements </vt:lpstr>
      <vt:lpstr>Classical lower bound to Measurements </vt:lpstr>
      <vt:lpstr>Quantum lower bound to Measurements </vt:lpstr>
      <vt:lpstr>Quantum lower bound to Measurements </vt:lpstr>
      <vt:lpstr>Quantum lower bound to Measurements </vt:lpstr>
      <vt:lpstr>PowerPoint Presentation</vt:lpstr>
      <vt:lpstr>PowerPoint Presentation</vt:lpstr>
      <vt:lpstr>PowerPoint Presentation</vt:lpstr>
      <vt:lpstr>Experimental Realization 1</vt:lpstr>
      <vt:lpstr>Experimental Realization 2</vt:lpstr>
      <vt:lpstr>Quantum Fisher Information (QFI)</vt:lpstr>
      <vt:lpstr>Quantum Fisher Information (QFI)</vt:lpstr>
      <vt:lpstr>Quantum Fisher Information (QFI)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Noisy Quantum Channels and their 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SO MUCH!</vt:lpstr>
      <vt:lpstr>Experimental Realization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Arunava</dc:creator>
  <cp:lastModifiedBy>Arunava Majumder</cp:lastModifiedBy>
  <cp:revision>31</cp:revision>
  <dcterms:modified xsi:type="dcterms:W3CDTF">2021-12-05T19:27:17Z</dcterms:modified>
</cp:coreProperties>
</file>